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7" r:id="rId4"/>
  </p:sldMasterIdLst>
  <p:notesMasterIdLst>
    <p:notesMasterId r:id="rId15"/>
  </p:notesMasterIdLst>
  <p:sldIdLst>
    <p:sldId id="444" r:id="rId5"/>
    <p:sldId id="452" r:id="rId6"/>
    <p:sldId id="271" r:id="rId7"/>
    <p:sldId id="442" r:id="rId8"/>
    <p:sldId id="453" r:id="rId9"/>
    <p:sldId id="435" r:id="rId10"/>
    <p:sldId id="455" r:id="rId11"/>
    <p:sldId id="451" r:id="rId12"/>
    <p:sldId id="458" r:id="rId13"/>
    <p:sldId id="4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31"/>
    <a:srgbClr val="0000FF"/>
    <a:srgbClr val="FF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2089" autoAdjust="0"/>
  </p:normalViewPr>
  <p:slideViewPr>
    <p:cSldViewPr snapToGrid="0" snapToObjects="1">
      <p:cViewPr varScale="1">
        <p:scale>
          <a:sx n="74" d="100"/>
          <a:sy n="74" d="100"/>
        </p:scale>
        <p:origin x="715" y="6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00826-E455-7C45-86AB-E62FFB19BD6F}" type="datetimeFigureOut">
              <a:rPr lang="en-US" smtClean="0"/>
              <a:t>8/2/2022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DB860-B764-1C44-A6EA-EF6FBBF7BBF8}" type="slidenum">
              <a:rPr lang="en-US" smtClean="0"/>
              <a:t>‹#›</a:t>
            </a:fld>
            <a:endParaRPr lang="en-US"/>
          </a:p>
        </p:txBody>
      </p:sp>
    </p:spTree>
    <p:extLst>
      <p:ext uri="{BB962C8B-B14F-4D97-AF65-F5344CB8AC3E}">
        <p14:creationId xmlns:p14="http://schemas.microsoft.com/office/powerpoint/2010/main" val="3786096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 1 </a:t>
            </a:r>
            <a:r>
              <a:rPr lang="en-US" dirty="0" err="1" smtClean="0"/>
              <a:t>hr</a:t>
            </a:r>
            <a:endParaRPr lang="en-US" dirty="0" smtClean="0"/>
          </a:p>
          <a:p>
            <a:endParaRPr lang="en-US" baseline="0" dirty="0" smtClean="0"/>
          </a:p>
          <a:p>
            <a:r>
              <a:rPr lang="en-US" baseline="0" dirty="0" smtClean="0"/>
              <a:t>Audience?  Students, users, industry , some efforts in other data structures, get some idea about abs. correction. Ming</a:t>
            </a:r>
          </a:p>
          <a:p>
            <a:endParaRPr lang="en-US" baseline="0" dirty="0" smtClean="0"/>
          </a:p>
          <a:p>
            <a:r>
              <a:rPr lang="en-US" baseline="0" dirty="0" smtClean="0"/>
              <a:t>Installation?</a:t>
            </a:r>
          </a:p>
          <a:p>
            <a:endParaRPr lang="en-US" baseline="0" dirty="0" smtClean="0"/>
          </a:p>
          <a:p>
            <a:r>
              <a:rPr lang="en-US" baseline="0" dirty="0" smtClean="0"/>
              <a:t>Plan b in case of crash</a:t>
            </a:r>
          </a:p>
          <a:p>
            <a:r>
              <a:rPr lang="en-US" baseline="0" dirty="0" smtClean="0"/>
              <a:t>Get a data from another beamline</a:t>
            </a:r>
          </a:p>
          <a:p>
            <a:endParaRPr lang="en-US" baseline="0" dirty="0" smtClean="0"/>
          </a:p>
          <a:p>
            <a:pPr marL="171450" indent="-171450">
              <a:buFontTx/>
              <a:buChar char="-"/>
            </a:pPr>
            <a:r>
              <a:rPr lang="en-US" baseline="0" dirty="0" smtClean="0"/>
              <a:t>Make interesting with sample , different types</a:t>
            </a:r>
          </a:p>
          <a:p>
            <a:pPr marL="171450" indent="-171450">
              <a:buFontTx/>
              <a:buChar char="-"/>
            </a:pPr>
            <a:endParaRPr lang="en-US" baseline="0" dirty="0" smtClean="0"/>
          </a:p>
          <a:p>
            <a:endParaRPr lang="en-US" baseline="0" dirty="0" smtClean="0"/>
          </a:p>
          <a:p>
            <a:endParaRPr lang="en-US" dirty="0"/>
          </a:p>
        </p:txBody>
      </p:sp>
      <p:sp>
        <p:nvSpPr>
          <p:cNvPr id="4" name="Slide Number Placeholder 3"/>
          <p:cNvSpPr>
            <a:spLocks noGrp="1"/>
          </p:cNvSpPr>
          <p:nvPr>
            <p:ph type="sldNum" sz="quarter" idx="5"/>
          </p:nvPr>
        </p:nvSpPr>
        <p:spPr/>
        <p:txBody>
          <a:bodyPr/>
          <a:lstStyle/>
          <a:p>
            <a:fld id="{CC6DB860-B764-1C44-A6EA-EF6FBBF7BBF8}" type="slidenum">
              <a:rPr lang="en-US" smtClean="0"/>
              <a:t>1</a:t>
            </a:fld>
            <a:endParaRPr lang="en-US"/>
          </a:p>
        </p:txBody>
      </p:sp>
    </p:spTree>
    <p:extLst>
      <p:ext uri="{BB962C8B-B14F-4D97-AF65-F5344CB8AC3E}">
        <p14:creationId xmlns:p14="http://schemas.microsoft.com/office/powerpoint/2010/main" val="217427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Each pixel has a spectrum</a:t>
            </a:r>
          </a:p>
          <a:p>
            <a:pPr marL="171450" indent="-171450">
              <a:buFontTx/>
              <a:buChar char="-"/>
            </a:pPr>
            <a:r>
              <a:rPr lang="en-US" dirty="0" smtClean="0"/>
              <a:t>Fit the spectrum to get elemental or chemical map</a:t>
            </a:r>
            <a:endParaRPr lang="en-US" dirty="0"/>
          </a:p>
        </p:txBody>
      </p:sp>
      <p:sp>
        <p:nvSpPr>
          <p:cNvPr id="4" name="Slide Number Placeholder 3"/>
          <p:cNvSpPr>
            <a:spLocks noGrp="1"/>
          </p:cNvSpPr>
          <p:nvPr>
            <p:ph type="sldNum" sz="quarter" idx="10"/>
          </p:nvPr>
        </p:nvSpPr>
        <p:spPr/>
        <p:txBody>
          <a:bodyPr/>
          <a:lstStyle/>
          <a:p>
            <a:fld id="{CC6DB860-B764-1C44-A6EA-EF6FBBF7BBF8}" type="slidenum">
              <a:rPr lang="en-US" smtClean="0"/>
              <a:t>2</a:t>
            </a:fld>
            <a:endParaRPr lang="en-US"/>
          </a:p>
        </p:txBody>
      </p:sp>
    </p:spTree>
    <p:extLst>
      <p:ext uri="{BB962C8B-B14F-4D97-AF65-F5344CB8AC3E}">
        <p14:creationId xmlns:p14="http://schemas.microsoft.com/office/powerpoint/2010/main" val="354026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10. At HXN beamline sub-10 nm XRF maps were </a:t>
            </a:r>
            <a:r>
              <a:rPr lang="en-US"/>
              <a:t>demonstrated previously. </a:t>
            </a:r>
            <a:r>
              <a:rPr lang="en-US" dirty="0"/>
              <a:t>And the sample and beam stability was well established. But these experiments were collected at fixed energy point. Therefore, to establish nano-XANES beamline has to be studied and optimized to assure a continues energy change without compromising the probe size, </a:t>
            </a:r>
            <a:r>
              <a:rPr lang="en-US" dirty="0" err="1"/>
              <a:t>beam&amp;sample</a:t>
            </a:r>
            <a:r>
              <a:rPr lang="en-US" dirty="0"/>
              <a:t> position, and flux. The reason for continues energy change was not straightforward at HXN was due to the chromatic optics, CRL and Zone plate, those focus conditions change with energy. So most of initial work was dedicated to investigate the quality and reliability of the </a:t>
            </a:r>
            <a:r>
              <a:rPr lang="en-US" dirty="0" err="1"/>
              <a:t>xanes</a:t>
            </a:r>
            <a:r>
              <a:rPr lang="en-US" dirty="0"/>
              <a:t>. Here is a schematic representation of how nano-XANES data is collected. We collect nano-XRF maps at several energy points over the absorption edge of the atom, which would result in an energy stack, where the XY are the sample coordinates and the Z direction is energy. This way you have a XANES spectrum at each pixel in the image. The XANES spectrum at each pixel </a:t>
            </a:r>
            <a:r>
              <a:rPr lang="en-US" dirty="0" err="1"/>
              <a:t>cn</a:t>
            </a:r>
            <a:r>
              <a:rPr lang="en-US" dirty="0"/>
              <a:t> be fitted to generate so-called chemical state maps and the reliability of the maps are depend on hoe well one can do the energy change without compromising the focus, flux and position. </a:t>
            </a:r>
          </a:p>
        </p:txBody>
      </p:sp>
      <p:sp>
        <p:nvSpPr>
          <p:cNvPr id="4" name="Slide Number Placeholder 3"/>
          <p:cNvSpPr>
            <a:spLocks noGrp="1"/>
          </p:cNvSpPr>
          <p:nvPr>
            <p:ph type="sldNum" sz="quarter" idx="5"/>
          </p:nvPr>
        </p:nvSpPr>
        <p:spPr/>
        <p:txBody>
          <a:bodyPr/>
          <a:lstStyle/>
          <a:p>
            <a:fld id="{CC6DB860-B764-1C44-A6EA-EF6FBBF7BBF8}" type="slidenum">
              <a:rPr lang="en-US" smtClean="0"/>
              <a:t>3</a:t>
            </a:fld>
            <a:endParaRPr lang="en-US"/>
          </a:p>
        </p:txBody>
      </p:sp>
    </p:spTree>
    <p:extLst>
      <p:ext uri="{BB962C8B-B14F-4D97-AF65-F5344CB8AC3E}">
        <p14:creationId xmlns:p14="http://schemas.microsoft.com/office/powerpoint/2010/main" val="2605682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 25. First part of the workflow integration was to find the optics component positions for each energy point, then we collect 2D XRF maps. At the beamline we record the list of scan numbers for the series. After the experiment is done one has to take all the data from the data broker and fit using </a:t>
            </a:r>
            <a:r>
              <a:rPr lang="en-US" dirty="0" err="1"/>
              <a:t>pyXRF</a:t>
            </a:r>
            <a:r>
              <a:rPr lang="en-US" dirty="0"/>
              <a:t>. For this I </a:t>
            </a:r>
            <a:r>
              <a:rPr lang="en-US" dirty="0" err="1"/>
              <a:t>intially</a:t>
            </a:r>
            <a:r>
              <a:rPr lang="en-US" dirty="0"/>
              <a:t> created a rough workflow and collaborated with Dmitri, he created a well-defined </a:t>
            </a:r>
            <a:r>
              <a:rPr lang="en-US" dirty="0" err="1"/>
              <a:t>worflow</a:t>
            </a:r>
            <a:r>
              <a:rPr lang="en-US" dirty="0"/>
              <a:t> to add this to </a:t>
            </a:r>
            <a:r>
              <a:rPr lang="en-US" dirty="0" err="1"/>
              <a:t>PyXRF</a:t>
            </a:r>
            <a:r>
              <a:rPr lang="en-US" dirty="0"/>
              <a:t> API. But there was no program suitable to examine nano-XANES data this </a:t>
            </a:r>
            <a:r>
              <a:rPr lang="en-US" dirty="0" err="1"/>
              <a:t>intial</a:t>
            </a:r>
            <a:r>
              <a:rPr lang="en-US" dirty="0"/>
              <a:t> examination. But there are programs made for TXM and STXM workflows, which can be used to analyze this data in parts. Therefor we decided to create software package named NSLS-II MIDAS.I will talk about each of these steps next. (Do everything in one place, help well with collaboration)</a:t>
            </a:r>
          </a:p>
          <a:p>
            <a:endParaRPr lang="en-US" dirty="0"/>
          </a:p>
        </p:txBody>
      </p:sp>
      <p:sp>
        <p:nvSpPr>
          <p:cNvPr id="4" name="Slide Number Placeholder 3"/>
          <p:cNvSpPr>
            <a:spLocks noGrp="1"/>
          </p:cNvSpPr>
          <p:nvPr>
            <p:ph type="sldNum" sz="quarter" idx="5"/>
          </p:nvPr>
        </p:nvSpPr>
        <p:spPr/>
        <p:txBody>
          <a:bodyPr/>
          <a:lstStyle/>
          <a:p>
            <a:fld id="{CC6DB860-B764-1C44-A6EA-EF6FBBF7BBF8}" type="slidenum">
              <a:rPr lang="en-US" smtClean="0"/>
              <a:t>4</a:t>
            </a:fld>
            <a:endParaRPr lang="en-US"/>
          </a:p>
        </p:txBody>
      </p:sp>
    </p:spTree>
    <p:extLst>
      <p:ext uri="{BB962C8B-B14F-4D97-AF65-F5344CB8AC3E}">
        <p14:creationId xmlns:p14="http://schemas.microsoft.com/office/powerpoint/2010/main" val="220872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28. Now, after getting the stack, need to do process the data for alignment, </a:t>
            </a:r>
            <a:r>
              <a:rPr lang="en-US" dirty="0" err="1"/>
              <a:t>xanes</a:t>
            </a:r>
            <a:r>
              <a:rPr lang="en-US" dirty="0"/>
              <a:t> normalization and fitting, which is the conventional method. There are several programs available to process TXN and STXM data, whereas there was nothing dedicated to nano-XANES. The major difference comes from the high-quality single pixel XANES and availability of lower-Z fluorescence maps. So I made a highly interactive GUI to examine and analyze nano-XANES data using conventional XANES analysis and machine learning algorithms as well. I am going to do a quick demo on the program next.</a:t>
            </a:r>
          </a:p>
        </p:txBody>
      </p:sp>
      <p:sp>
        <p:nvSpPr>
          <p:cNvPr id="4" name="Slide Number Placeholder 3"/>
          <p:cNvSpPr>
            <a:spLocks noGrp="1"/>
          </p:cNvSpPr>
          <p:nvPr>
            <p:ph type="sldNum" sz="quarter" idx="5"/>
          </p:nvPr>
        </p:nvSpPr>
        <p:spPr/>
        <p:txBody>
          <a:bodyPr/>
          <a:lstStyle/>
          <a:p>
            <a:fld id="{CC6DB860-B764-1C44-A6EA-EF6FBBF7BBF8}" type="slidenum">
              <a:rPr lang="en-US" smtClean="0"/>
              <a:t>6</a:t>
            </a:fld>
            <a:endParaRPr lang="en-US"/>
          </a:p>
        </p:txBody>
      </p:sp>
    </p:spTree>
    <p:extLst>
      <p:ext uri="{BB962C8B-B14F-4D97-AF65-F5344CB8AC3E}">
        <p14:creationId xmlns:p14="http://schemas.microsoft.com/office/powerpoint/2010/main" val="4198762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conventional method of 2D </a:t>
            </a:r>
            <a:r>
              <a:rPr lang="en-US" dirty="0" err="1"/>
              <a:t>xanes</a:t>
            </a:r>
            <a:r>
              <a:rPr lang="en-US" dirty="0"/>
              <a:t> analysis is fitting the single pixel </a:t>
            </a:r>
            <a:r>
              <a:rPr lang="en-US" dirty="0" err="1"/>
              <a:t>xanes</a:t>
            </a:r>
            <a:r>
              <a:rPr lang="en-US" dirty="0"/>
              <a:t> with known reference standards and the fitting coefficients in 2D is called a chemical map, showing the relative abundance of that phase. But it is always challenching to choose the right reference standards. One can use the a priori knowledge from XRF mapping other supporting techniques to narrow down the reference library for an unknown sample. Another approach is to try a combinatorial fitting method, and if you are a user of </a:t>
            </a:r>
            <a:r>
              <a:rPr lang="en-US" dirty="0" err="1"/>
              <a:t>athena</a:t>
            </a:r>
            <a:r>
              <a:rPr lang="en-US" dirty="0"/>
              <a:t> , it is done of LCF fitting for 1D spectra. We implemented the same approach with appropriate modifications for nano-XANES. In the optimized combinatorial fitting, however, the true answer is ranked 2 if order on the basis of reduced chi2 statistics. So there is room for improving here but some human logic need to be applied. SO the final result with the 2D fitting give the multi color chemical map and goodness of the fitting can be inspected. Now let’s look at how this is done in XMIDAS</a:t>
            </a:r>
          </a:p>
        </p:txBody>
      </p:sp>
      <p:sp>
        <p:nvSpPr>
          <p:cNvPr id="4" name="Slide Number Placeholder 3"/>
          <p:cNvSpPr>
            <a:spLocks noGrp="1"/>
          </p:cNvSpPr>
          <p:nvPr>
            <p:ph type="sldNum" sz="quarter" idx="5"/>
          </p:nvPr>
        </p:nvSpPr>
        <p:spPr/>
        <p:txBody>
          <a:bodyPr/>
          <a:lstStyle/>
          <a:p>
            <a:fld id="{CC6DB860-B764-1C44-A6EA-EF6FBBF7BBF8}" type="slidenum">
              <a:rPr lang="en-US" smtClean="0"/>
              <a:t>8</a:t>
            </a:fld>
            <a:endParaRPr lang="en-US"/>
          </a:p>
        </p:txBody>
      </p:sp>
    </p:spTree>
    <p:extLst>
      <p:ext uri="{BB962C8B-B14F-4D97-AF65-F5344CB8AC3E}">
        <p14:creationId xmlns:p14="http://schemas.microsoft.com/office/powerpoint/2010/main" val="3726589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second project leading a HXN is to study the </a:t>
            </a:r>
            <a:r>
              <a:rPr lang="en-US" dirty="0" err="1"/>
              <a:t>interactiuon</a:t>
            </a:r>
            <a:r>
              <a:rPr lang="en-US" dirty="0"/>
              <a:t> of nano/micron </a:t>
            </a:r>
            <a:r>
              <a:rPr lang="en-US" dirty="0" err="1"/>
              <a:t>materiasl</a:t>
            </a:r>
            <a:r>
              <a:rPr lang="en-US" dirty="0"/>
              <a:t> </a:t>
            </a:r>
            <a:r>
              <a:rPr lang="en-US" dirty="0" err="1"/>
              <a:t>witj</a:t>
            </a:r>
            <a:r>
              <a:rPr lang="en-US" dirty="0"/>
              <a:t> biological systems. This interaction happens at the context of pollution, nano-</a:t>
            </a:r>
            <a:r>
              <a:rPr lang="en-US" dirty="0" err="1"/>
              <a:t>mediciene</a:t>
            </a:r>
            <a:r>
              <a:rPr lang="en-US" dirty="0"/>
              <a:t> , nano-toxicity etc. The biggest advantage of </a:t>
            </a:r>
            <a:r>
              <a:rPr lang="en-US" dirty="0" err="1"/>
              <a:t>stuing</a:t>
            </a:r>
            <a:r>
              <a:rPr lang="en-US" dirty="0"/>
              <a:t> these systems is that we don’t </a:t>
            </a:r>
            <a:r>
              <a:rPr lang="en-US" dirty="0" err="1"/>
              <a:t>nned</a:t>
            </a:r>
            <a:r>
              <a:rPr lang="en-US" dirty="0"/>
              <a:t> to slice the cells like EM </a:t>
            </a:r>
            <a:r>
              <a:rPr lang="en-US" dirty="0" err="1"/>
              <a:t>experimnts</a:t>
            </a:r>
            <a:r>
              <a:rPr lang="en-US" dirty="0"/>
              <a:t>. I addition the phase imaging </a:t>
            </a:r>
            <a:r>
              <a:rPr lang="en-US" dirty="0" err="1"/>
              <a:t>capaibility</a:t>
            </a:r>
            <a:r>
              <a:rPr lang="en-US" dirty="0"/>
              <a:t> </a:t>
            </a:r>
            <a:r>
              <a:rPr lang="en-US" dirty="0" err="1"/>
              <a:t>providr</a:t>
            </a:r>
            <a:r>
              <a:rPr lang="en-US" dirty="0"/>
              <a:t> an idea </a:t>
            </a:r>
            <a:r>
              <a:rPr lang="en-US" dirty="0" err="1"/>
              <a:t>abour</a:t>
            </a:r>
            <a:r>
              <a:rPr lang="en-US" dirty="0"/>
              <a:t> the </a:t>
            </a:r>
            <a:r>
              <a:rPr lang="en-US" dirty="0" err="1"/>
              <a:t>morpjhology</a:t>
            </a:r>
            <a:r>
              <a:rPr lang="en-US" dirty="0"/>
              <a:t> of the cell , while XRF and nano-XANES </a:t>
            </a:r>
            <a:r>
              <a:rPr lang="en-US" dirty="0" err="1"/>
              <a:t>imageing</a:t>
            </a:r>
            <a:r>
              <a:rPr lang="en-US" dirty="0"/>
              <a:t> detect the metallic nanoparticles. In this case Fe-nanoparticles were </a:t>
            </a:r>
            <a:r>
              <a:rPr lang="en-US" dirty="0" err="1"/>
              <a:t>exposted</a:t>
            </a:r>
            <a:r>
              <a:rPr lang="en-US" dirty="0"/>
              <a:t> to </a:t>
            </a:r>
            <a:r>
              <a:rPr lang="en-US" dirty="0" err="1"/>
              <a:t>macrophaes</a:t>
            </a:r>
            <a:r>
              <a:rPr lang="en-US" dirty="0"/>
              <a:t> and we see a reduction of Fe-(III) to Fe(II). What is not clear here is the 3D location of the cell and towards the end of this talk I will discuss </a:t>
            </a:r>
            <a:r>
              <a:rPr lang="en-US" dirty="0" err="1"/>
              <a:t>sime</a:t>
            </a:r>
            <a:r>
              <a:rPr lang="en-US" dirty="0"/>
              <a:t> </a:t>
            </a:r>
            <a:r>
              <a:rPr lang="en-US" dirty="0" err="1"/>
              <a:t>startegies</a:t>
            </a:r>
            <a:r>
              <a:rPr lang="en-US" dirty="0"/>
              <a:t> to solve such problems. </a:t>
            </a:r>
          </a:p>
        </p:txBody>
      </p:sp>
      <p:sp>
        <p:nvSpPr>
          <p:cNvPr id="4" name="Slide Number Placeholder 3"/>
          <p:cNvSpPr>
            <a:spLocks noGrp="1"/>
          </p:cNvSpPr>
          <p:nvPr>
            <p:ph type="sldNum" sz="quarter" idx="5"/>
          </p:nvPr>
        </p:nvSpPr>
        <p:spPr/>
        <p:txBody>
          <a:bodyPr/>
          <a:lstStyle/>
          <a:p>
            <a:fld id="{CC6DB860-B764-1C44-A6EA-EF6FBBF7BBF8}" type="slidenum">
              <a:rPr lang="en-US" smtClean="0"/>
              <a:t>9</a:t>
            </a:fld>
            <a:endParaRPr lang="en-US"/>
          </a:p>
        </p:txBody>
      </p:sp>
    </p:spTree>
    <p:extLst>
      <p:ext uri="{BB962C8B-B14F-4D97-AF65-F5344CB8AC3E}">
        <p14:creationId xmlns:p14="http://schemas.microsoft.com/office/powerpoint/2010/main" val="861224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8" name="Picture 7">
            <a:extLst>
              <a:ext uri="{FF2B5EF4-FFF2-40B4-BE49-F238E27FC236}">
                <a16:creationId xmlns:a16="http://schemas.microsoft.com/office/drawing/2014/main" id="{A1CCAF04-6C30-614D-8071-3CC683E976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6083" y="5755088"/>
            <a:ext cx="3238500" cy="419100"/>
          </a:xfrm>
          <a:prstGeom prst="rect">
            <a:avLst/>
          </a:prstGeom>
        </p:spPr>
      </p:pic>
    </p:spTree>
    <p:extLst>
      <p:ext uri="{BB962C8B-B14F-4D97-AF65-F5344CB8AC3E}">
        <p14:creationId xmlns:p14="http://schemas.microsoft.com/office/powerpoint/2010/main" val="2086825846"/>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4E83-FA30-AE49-A809-D1503D6A5772}"/>
              </a:ext>
            </a:extLst>
          </p:cNvPr>
          <p:cNvSpPr>
            <a:spLocks noGrp="1"/>
          </p:cNvSpPr>
          <p:nvPr>
            <p:ph type="title"/>
          </p:nvPr>
        </p:nvSpPr>
        <p:spPr>
          <a:xfrm>
            <a:off x="839788" y="457200"/>
            <a:ext cx="3932237" cy="1600200"/>
          </a:xfrm>
        </p:spPr>
        <p:txBody>
          <a:bodyPr anchor="b"/>
          <a:lstStyle>
            <a:lvl1pPr>
              <a:defRPr sz="3200">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1FF97B18-F1D3-C845-98E1-FCEEFD596FE2}"/>
              </a:ext>
            </a:extLst>
          </p:cNvPr>
          <p:cNvSpPr>
            <a:spLocks noGrp="1"/>
          </p:cNvSpPr>
          <p:nvPr>
            <p:ph idx="1"/>
          </p:nvPr>
        </p:nvSpPr>
        <p:spPr>
          <a:xfrm>
            <a:off x="5183188" y="987425"/>
            <a:ext cx="6172200" cy="4873625"/>
          </a:xfrm>
        </p:spPr>
        <p:txBody>
          <a:bodyPr/>
          <a:lstStyle>
            <a:lvl1pPr>
              <a:defRPr sz="3200">
                <a:latin typeface="+mn-lt"/>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B0677A6-B440-D244-B039-82AFE3A152A3}"/>
              </a:ext>
            </a:extLst>
          </p:cNvPr>
          <p:cNvSpPr>
            <a:spLocks noGrp="1"/>
          </p:cNvSpPr>
          <p:nvPr>
            <p:ph type="body" sz="half" idx="2"/>
          </p:nvPr>
        </p:nvSpPr>
        <p:spPr>
          <a:xfrm>
            <a:off x="839788" y="2057400"/>
            <a:ext cx="3932237" cy="3811588"/>
          </a:xfrm>
        </p:spPr>
        <p:txBody>
          <a:bodyPr/>
          <a:lstStyle>
            <a:lvl1pPr marL="0" indent="0">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6ACFED41-9DB8-3441-9E99-88FCE31DC29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090107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99BF-B963-A049-A11E-595313950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A4A0F9-2FD7-DE46-AE52-AD7C0C073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59413AE-9723-9D45-B482-FF92ED073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B0BC717A-FCD7-0D46-A097-931C02281585}"/>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345905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FA0D-AA3C-664A-87D2-78DEA605D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5DD7F-359B-0241-A0E1-CB4146394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94FE3B0-EE83-EE47-9729-1EF195304D10}"/>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303627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785AC-BC0C-8F4E-B552-D8A6AD40E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9A820-91F6-F544-8B07-61605B067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1FAE437-C75F-3A40-9104-1FFF2D5E7948}"/>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40839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p:nvPicPr>
        <p:blipFill>
          <a:blip r:embed="rId3"/>
          <a:stretch>
            <a:fillRect/>
          </a:stretch>
        </p:blipFill>
        <p:spPr>
          <a:xfrm>
            <a:off x="8386083" y="5742910"/>
            <a:ext cx="3238500" cy="419100"/>
          </a:xfrm>
          <a:prstGeom prst="rect">
            <a:avLst/>
          </a:prstGeom>
        </p:spPr>
      </p:pic>
    </p:spTree>
    <p:extLst>
      <p:ext uri="{BB962C8B-B14F-4D97-AF65-F5344CB8AC3E}">
        <p14:creationId xmlns:p14="http://schemas.microsoft.com/office/powerpoint/2010/main" val="3540538472"/>
      </p:ext>
    </p:extLst>
  </p:cSld>
  <p:clrMapOvr>
    <a:masterClrMapping/>
  </p:clrMapOvr>
  <p:extLst>
    <p:ext uri="{DCECCB84-F9BA-43D5-87BE-67443E8EF086}">
      <p15:sldGuideLst xmlns:p15="http://schemas.microsoft.com/office/powerpoint/2012/main">
        <p15:guide id="7" orient="horz" pos="2160">
          <p15:clr>
            <a:srgbClr val="FBAE40"/>
          </p15:clr>
        </p15:guide>
        <p15:guide id="8" pos="3840">
          <p15:clr>
            <a:srgbClr val="FBAE40"/>
          </p15:clr>
        </p15:guide>
        <p15:guide id="9" orient="horz" pos="3888">
          <p15:clr>
            <a:srgbClr val="FBAE40"/>
          </p15:clr>
        </p15:guide>
        <p15:guide id="10" pos="360">
          <p15:clr>
            <a:srgbClr val="FBAE40"/>
          </p15:clr>
        </p15:guide>
        <p15:guide id="11" pos="7320">
          <p15:clr>
            <a:srgbClr val="FBAE40"/>
          </p15:clr>
        </p15:guide>
        <p15:guide id="12" orient="horz" pos="39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96C7-1801-CD4F-9F28-C99CEA00AE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FB783-2389-2044-9FEC-A01C09265EC1}"/>
              </a:ext>
            </a:extLst>
          </p:cNvPr>
          <p:cNvSpPr>
            <a:spLocks noGrp="1"/>
          </p:cNvSpPr>
          <p:nvPr>
            <p:ph idx="1"/>
          </p:nvPr>
        </p:nvSpPr>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84785F67-179E-4145-8BCB-4A0C61A894B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050547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dirty="0"/>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135211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Header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dirty="0"/>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1104526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965E-00C4-6F4C-8817-84A69C14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926A3-B154-C14C-BFED-E141D3C8B7D4}"/>
              </a:ext>
            </a:extLst>
          </p:cNvPr>
          <p:cNvSpPr>
            <a:spLocks noGrp="1"/>
          </p:cNvSpPr>
          <p:nvPr>
            <p:ph sz="half" idx="1"/>
          </p:nvPr>
        </p:nvSpPr>
        <p:spPr>
          <a:xfrm>
            <a:off x="5715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0C922-34CF-D846-A402-06F51B18941E}"/>
              </a:ext>
            </a:extLst>
          </p:cNvPr>
          <p:cNvSpPr>
            <a:spLocks noGrp="1"/>
          </p:cNvSpPr>
          <p:nvPr>
            <p:ph sz="half" idx="2"/>
          </p:nvPr>
        </p:nvSpPr>
        <p:spPr>
          <a:xfrm>
            <a:off x="60960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1868AE-308B-D548-82A1-318656FC555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949617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CFC5-D97A-B448-B815-E68D1A9731E8}"/>
              </a:ext>
            </a:extLst>
          </p:cNvPr>
          <p:cNvSpPr>
            <a:spLocks noGrp="1"/>
          </p:cNvSpPr>
          <p:nvPr>
            <p:ph type="title"/>
          </p:nvPr>
        </p:nvSpPr>
        <p:spPr>
          <a:xfrm>
            <a:off x="571500"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BFB46D-01D9-1D44-ABED-AC6282C16BC1}"/>
              </a:ext>
            </a:extLst>
          </p:cNvPr>
          <p:cNvSpPr>
            <a:spLocks noGrp="1"/>
          </p:cNvSpPr>
          <p:nvPr>
            <p:ph type="body" idx="1"/>
          </p:nvPr>
        </p:nvSpPr>
        <p:spPr>
          <a:xfrm>
            <a:off x="57150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F9F48-3F7F-A545-9387-0732A54B5B13}"/>
              </a:ext>
            </a:extLst>
          </p:cNvPr>
          <p:cNvSpPr>
            <a:spLocks noGrp="1"/>
          </p:cNvSpPr>
          <p:nvPr>
            <p:ph sz="half" idx="2"/>
          </p:nvPr>
        </p:nvSpPr>
        <p:spPr>
          <a:xfrm>
            <a:off x="57150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C0DC1-B7CB-B343-8B4E-8D57625AEA93}"/>
              </a:ext>
            </a:extLst>
          </p:cNvPr>
          <p:cNvSpPr>
            <a:spLocks noGrp="1"/>
          </p:cNvSpPr>
          <p:nvPr>
            <p:ph type="body" sz="quarter" idx="3"/>
          </p:nvPr>
        </p:nvSpPr>
        <p:spPr>
          <a:xfrm>
            <a:off x="60960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689F1-F4A7-6440-A9D9-1BF6E3E127B0}"/>
              </a:ext>
            </a:extLst>
          </p:cNvPr>
          <p:cNvSpPr>
            <a:spLocks noGrp="1"/>
          </p:cNvSpPr>
          <p:nvPr>
            <p:ph sz="quarter" idx="4"/>
          </p:nvPr>
        </p:nvSpPr>
        <p:spPr>
          <a:xfrm>
            <a:off x="60960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4E88283-FA1D-D040-8AFC-1D07DFC302AA}"/>
              </a:ext>
            </a:extLst>
          </p:cNvPr>
          <p:cNvSpPr>
            <a:spLocks noGrp="1"/>
          </p:cNvSpPr>
          <p:nvPr>
            <p:ph type="sldNum" sz="quarter" idx="10"/>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3220315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70F5-09AC-CD48-85DB-1752A5E862CB}"/>
              </a:ext>
            </a:extLst>
          </p:cNvPr>
          <p:cNvSpPr>
            <a:spLocks noGrp="1"/>
          </p:cNvSpPr>
          <p:nvPr>
            <p:ph type="title"/>
          </p:nvPr>
        </p:nvSpPr>
        <p:spPr/>
        <p:txBody>
          <a:bodyPr/>
          <a:lstStyle>
            <a:lvl1pPr>
              <a:defRPr b="0">
                <a:latin typeface="+mn-lt"/>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00D6FDB5-5C90-C844-8D34-266A469CEC5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2207114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D20343-9337-0E42-A01C-2815CA8E0561}"/>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881677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AAA2-8718-2247-8539-9A0DC22C048C}"/>
              </a:ext>
            </a:extLst>
          </p:cNvPr>
          <p:cNvSpPr>
            <a:spLocks noGrp="1"/>
          </p:cNvSpPr>
          <p:nvPr>
            <p:ph type="title"/>
          </p:nvPr>
        </p:nvSpPr>
        <p:spPr>
          <a:xfrm>
            <a:off x="571500" y="365125"/>
            <a:ext cx="110490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A73056FE-C136-A54B-9DE3-EACD8E08FED9}"/>
              </a:ext>
            </a:extLst>
          </p:cNvPr>
          <p:cNvSpPr>
            <a:spLocks noGrp="1"/>
          </p:cNvSpPr>
          <p:nvPr>
            <p:ph type="body" idx="1"/>
          </p:nvPr>
        </p:nvSpPr>
        <p:spPr>
          <a:xfrm>
            <a:off x="571500" y="1825625"/>
            <a:ext cx="11049000" cy="4207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125833E0-DD3D-DF4F-9316-F67B7A80E30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34550742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sldNum="0"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p15:clr>
            <a:srgbClr val="F26B43"/>
          </p15:clr>
        </p15:guide>
        <p15:guide id="8" pos="3840">
          <p15:clr>
            <a:srgbClr val="F26B43"/>
          </p15:clr>
        </p15:guide>
        <p15:guide id="9" pos="360">
          <p15:clr>
            <a:srgbClr val="F26B43"/>
          </p15:clr>
        </p15:guide>
        <p15:guide id="10" orient="horz" pos="3888">
          <p15:clr>
            <a:srgbClr val="F26B43"/>
          </p15:clr>
        </p15:guide>
        <p15:guide id="11" pos="7320">
          <p15:clr>
            <a:srgbClr val="F26B43"/>
          </p15:clr>
        </p15:guide>
        <p15:guide id="12" orient="horz" pos="41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3" Type="http://schemas.openxmlformats.org/officeDocument/2006/relationships/image" Target="../media/image12.tif"/><Relationship Id="rId3" Type="http://schemas.openxmlformats.org/officeDocument/2006/relationships/image" Target="../media/image9.png"/><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8.xml"/><Relationship Id="rId11" Type="http://schemas.openxmlformats.org/officeDocument/2006/relationships/image" Target="../media/image11.png"/><Relationship Id="rId10" Type="http://schemas.openxmlformats.org/officeDocument/2006/relationships/image" Target="../media/image37.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6CBC-DA70-7741-BB3F-BCDBBE052F88}"/>
              </a:ext>
            </a:extLst>
          </p:cNvPr>
          <p:cNvSpPr>
            <a:spLocks noGrp="1"/>
          </p:cNvSpPr>
          <p:nvPr>
            <p:ph type="ctrTitle"/>
          </p:nvPr>
        </p:nvSpPr>
        <p:spPr>
          <a:xfrm>
            <a:off x="367862" y="2541806"/>
            <a:ext cx="11723875" cy="1947460"/>
          </a:xfrm>
        </p:spPr>
        <p:txBody>
          <a:bodyPr>
            <a:normAutofit/>
          </a:bodyPr>
          <a:lstStyle/>
          <a:p>
            <a:pPr algn="ctr"/>
            <a:r>
              <a:rPr lang="en-US" sz="3600" dirty="0" smtClean="0">
                <a:latin typeface="Arial" panose="020B0604020202020204" pitchFamily="34" charset="0"/>
                <a:ea typeface="Times New Roman" panose="02020603050405020304" pitchFamily="18" charset="0"/>
                <a:cs typeface="Arial" panose="020B0604020202020204" pitchFamily="34" charset="0"/>
              </a:rPr>
              <a:t>Introduction to </a:t>
            </a:r>
            <a:r>
              <a:rPr lang="en-US" sz="3600" dirty="0" err="1" smtClean="0">
                <a:latin typeface="Arial" panose="020B0604020202020204" pitchFamily="34" charset="0"/>
                <a:ea typeface="Times New Roman" panose="02020603050405020304" pitchFamily="18" charset="0"/>
                <a:cs typeface="Arial" panose="020B0604020202020204" pitchFamily="34" charset="0"/>
              </a:rPr>
              <a:t>PyXRF</a:t>
            </a:r>
            <a:r>
              <a:rPr lang="en-US" sz="3600" dirty="0" smtClean="0">
                <a:latin typeface="Arial" panose="020B0604020202020204" pitchFamily="34" charset="0"/>
                <a:ea typeface="Times New Roman" panose="02020603050405020304" pitchFamily="18" charset="0"/>
                <a:cs typeface="Arial" panose="020B0604020202020204" pitchFamily="34" charset="0"/>
              </a:rPr>
              <a:t> and XMIDAS Tools At NSLS-II</a:t>
            </a:r>
            <a:endParaRPr lang="en-US" sz="3600" dirty="0"/>
          </a:p>
        </p:txBody>
      </p:sp>
      <p:sp>
        <p:nvSpPr>
          <p:cNvPr id="3" name="Subtitle 2">
            <a:extLst>
              <a:ext uri="{FF2B5EF4-FFF2-40B4-BE49-F238E27FC236}">
                <a16:creationId xmlns:a16="http://schemas.microsoft.com/office/drawing/2014/main" id="{FDB0E14B-6889-F849-8A8C-D01D7C36038D}"/>
              </a:ext>
            </a:extLst>
          </p:cNvPr>
          <p:cNvSpPr>
            <a:spLocks noGrp="1"/>
          </p:cNvSpPr>
          <p:nvPr>
            <p:ph type="subTitle" idx="1"/>
          </p:nvPr>
        </p:nvSpPr>
        <p:spPr/>
        <p:txBody>
          <a:bodyPr/>
          <a:lstStyle/>
          <a:p>
            <a:r>
              <a:rPr lang="en-US" dirty="0" smtClean="0"/>
              <a:t>Aug 01, </a:t>
            </a:r>
            <a:r>
              <a:rPr lang="en-US" dirty="0"/>
              <a:t>2022</a:t>
            </a:r>
          </a:p>
        </p:txBody>
      </p:sp>
      <p:sp>
        <p:nvSpPr>
          <p:cNvPr id="4" name="Text Placeholder 3">
            <a:extLst>
              <a:ext uri="{FF2B5EF4-FFF2-40B4-BE49-F238E27FC236}">
                <a16:creationId xmlns:a16="http://schemas.microsoft.com/office/drawing/2014/main" id="{BD0F4563-AB5E-1F4E-B28C-08AC1323034C}"/>
              </a:ext>
            </a:extLst>
          </p:cNvPr>
          <p:cNvSpPr>
            <a:spLocks noGrp="1"/>
          </p:cNvSpPr>
          <p:nvPr>
            <p:ph type="body" sz="quarter" idx="10"/>
          </p:nvPr>
        </p:nvSpPr>
        <p:spPr/>
        <p:txBody>
          <a:bodyPr/>
          <a:lstStyle/>
          <a:p>
            <a:r>
              <a:rPr lang="en-US" dirty="0"/>
              <a:t>Ajith </a:t>
            </a:r>
            <a:r>
              <a:rPr lang="en-US" dirty="0" smtClean="0"/>
              <a:t>Pattammattel</a:t>
            </a:r>
          </a:p>
          <a:p>
            <a:endParaRPr lang="en-US" dirty="0"/>
          </a:p>
        </p:txBody>
      </p:sp>
    </p:spTree>
    <p:extLst>
      <p:ext uri="{BB962C8B-B14F-4D97-AF65-F5344CB8AC3E}">
        <p14:creationId xmlns:p14="http://schemas.microsoft.com/office/powerpoint/2010/main" val="22467559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1EC329-7F4B-4753-A4E5-5B20876A6B89}"/>
              </a:ext>
            </a:extLst>
          </p:cNvPr>
          <p:cNvPicPr>
            <a:picLocks noChangeAspect="1"/>
          </p:cNvPicPr>
          <p:nvPr/>
        </p:nvPicPr>
        <p:blipFill>
          <a:blip r:embed="rId2"/>
          <a:stretch>
            <a:fillRect/>
          </a:stretch>
        </p:blipFill>
        <p:spPr>
          <a:xfrm>
            <a:off x="2129110" y="1240772"/>
            <a:ext cx="7783818" cy="5520624"/>
          </a:xfrm>
          <a:prstGeom prst="rect">
            <a:avLst/>
          </a:prstGeom>
        </p:spPr>
      </p:pic>
      <p:sp>
        <p:nvSpPr>
          <p:cNvPr id="5" name="Title 1">
            <a:extLst>
              <a:ext uri="{FF2B5EF4-FFF2-40B4-BE49-F238E27FC236}">
                <a16:creationId xmlns:a16="http://schemas.microsoft.com/office/drawing/2014/main" id="{C6398B06-F268-4B1D-9E15-E614521C421D}"/>
              </a:ext>
            </a:extLst>
          </p:cNvPr>
          <p:cNvSpPr txBox="1">
            <a:spLocks/>
          </p:cNvSpPr>
          <p:nvPr/>
        </p:nvSpPr>
        <p:spPr>
          <a:xfrm>
            <a:off x="761978" y="93518"/>
            <a:ext cx="11049000" cy="7658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0" kern="1200">
                <a:solidFill>
                  <a:schemeClr val="tx1"/>
                </a:solidFill>
                <a:latin typeface="+mn-lt"/>
                <a:ea typeface="+mj-ea"/>
                <a:cs typeface="+mj-cs"/>
              </a:defRPr>
            </a:lvl1pPr>
          </a:lstStyle>
          <a:p>
            <a:r>
              <a:rPr lang="en-US" sz="3200" dirty="0" smtClean="0"/>
              <a:t>Nanoscale Mechanism of Pyrite Oxidation; Ex situ Study</a:t>
            </a:r>
            <a:endParaRPr lang="en-US" sz="3200" dirty="0"/>
          </a:p>
        </p:txBody>
      </p:sp>
    </p:spTree>
    <p:extLst>
      <p:ext uri="{BB962C8B-B14F-4D97-AF65-F5344CB8AC3E}">
        <p14:creationId xmlns:p14="http://schemas.microsoft.com/office/powerpoint/2010/main" val="171771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568995" y="1580033"/>
            <a:ext cx="6581555" cy="5277967"/>
            <a:chOff x="2352776" y="1580033"/>
            <a:chExt cx="6581555" cy="5277967"/>
          </a:xfrm>
        </p:grpSpPr>
        <p:pic>
          <p:nvPicPr>
            <p:cNvPr id="20" name="Picture 19"/>
            <p:cNvPicPr>
              <a:picLocks noChangeAspect="1"/>
            </p:cNvPicPr>
            <p:nvPr/>
          </p:nvPicPr>
          <p:blipFill>
            <a:blip r:embed="rId3"/>
            <a:stretch>
              <a:fillRect/>
            </a:stretch>
          </p:blipFill>
          <p:spPr>
            <a:xfrm>
              <a:off x="2352776" y="1580033"/>
              <a:ext cx="6581555" cy="3000659"/>
            </a:xfrm>
            <a:prstGeom prst="rect">
              <a:avLst/>
            </a:prstGeom>
          </p:spPr>
        </p:pic>
        <p:grpSp>
          <p:nvGrpSpPr>
            <p:cNvPr id="12" name="Group 11"/>
            <p:cNvGrpSpPr/>
            <p:nvPr/>
          </p:nvGrpSpPr>
          <p:grpSpPr>
            <a:xfrm>
              <a:off x="4033372" y="4219002"/>
              <a:ext cx="2274053" cy="2638998"/>
              <a:chOff x="3394180" y="2964027"/>
              <a:chExt cx="2274053" cy="2638998"/>
            </a:xfrm>
          </p:grpSpPr>
          <p:pic>
            <p:nvPicPr>
              <p:cNvPr id="8" name="Graphic 18">
                <a:extLst>
                  <a:ext uri="{FF2B5EF4-FFF2-40B4-BE49-F238E27FC236}">
                    <a16:creationId xmlns:a16="http://schemas.microsoft.com/office/drawing/2014/main" id="{F31A5EE5-8BC5-4742-B51C-DB5C7D564A05}"/>
                  </a:ext>
                </a:extLst>
              </p:cNvPr>
              <p:cNvPicPr>
                <a:picLocks noChangeAspect="1"/>
              </p:cNvPicPr>
              <p:nvPr/>
            </p:nvPicPr>
            <p:blipFill>
              <a:blip r:embed="rId4">
                <a:extLst>
                  <a:ext uri="{96DAC541-7B7A-43D3-8B79-37D633B846F1}">
                    <asvg:svgBlip xmlns="" xmlns:asvg="http://schemas.microsoft.com/office/drawing/2016/SVG/main" r:embed="rId10"/>
                  </a:ext>
                </a:extLst>
              </a:blip>
              <a:stretch>
                <a:fillRect/>
              </a:stretch>
            </p:blipFill>
            <p:spPr>
              <a:xfrm>
                <a:off x="3707937" y="2981925"/>
                <a:ext cx="1921615" cy="2167072"/>
              </a:xfrm>
              <a:prstGeom prst="rect">
                <a:avLst/>
              </a:prstGeom>
            </p:spPr>
          </p:pic>
          <p:sp>
            <p:nvSpPr>
              <p:cNvPr id="9" name="TextBox 8">
                <a:extLst>
                  <a:ext uri="{FF2B5EF4-FFF2-40B4-BE49-F238E27FC236}">
                    <a16:creationId xmlns:a16="http://schemas.microsoft.com/office/drawing/2014/main" id="{88E59E9D-82F3-404B-B505-11062574F798}"/>
                  </a:ext>
                </a:extLst>
              </p:cNvPr>
              <p:cNvSpPr txBox="1"/>
              <p:nvPr/>
            </p:nvSpPr>
            <p:spPr>
              <a:xfrm rot="16200000">
                <a:off x="3048732" y="3670888"/>
                <a:ext cx="102944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Intensity</a:t>
                </a:r>
              </a:p>
            </p:txBody>
          </p:sp>
          <p:sp>
            <p:nvSpPr>
              <p:cNvPr id="10" name="Rectangle 9">
                <a:extLst>
                  <a:ext uri="{FF2B5EF4-FFF2-40B4-BE49-F238E27FC236}">
                    <a16:creationId xmlns:a16="http://schemas.microsoft.com/office/drawing/2014/main" id="{386B76F1-A99D-4308-9C71-D05051B1297D}"/>
                  </a:ext>
                </a:extLst>
              </p:cNvPr>
              <p:cNvSpPr/>
              <p:nvPr/>
            </p:nvSpPr>
            <p:spPr>
              <a:xfrm>
                <a:off x="3669257" y="2964027"/>
                <a:ext cx="1998976" cy="2282545"/>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EE40A0A-2BA9-4DC1-884B-4EB2645E037E}"/>
                  </a:ext>
                </a:extLst>
              </p:cNvPr>
              <p:cNvSpPr txBox="1"/>
              <p:nvPr/>
            </p:nvSpPr>
            <p:spPr>
              <a:xfrm>
                <a:off x="3846052" y="5264470"/>
                <a:ext cx="1641796" cy="338555"/>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Photon Energy</a:t>
                </a:r>
              </a:p>
            </p:txBody>
          </p:sp>
        </p:grpSp>
        <p:sp>
          <p:nvSpPr>
            <p:cNvPr id="15" name="TextBox 14"/>
            <p:cNvSpPr txBox="1"/>
            <p:nvPr/>
          </p:nvSpPr>
          <p:spPr>
            <a:xfrm>
              <a:off x="7005598" y="3726345"/>
              <a:ext cx="1928733" cy="369332"/>
            </a:xfrm>
            <a:prstGeom prst="rect">
              <a:avLst/>
            </a:prstGeom>
            <a:noFill/>
          </p:spPr>
          <p:txBody>
            <a:bodyPr wrap="none" rtlCol="0">
              <a:spAutoFit/>
            </a:bodyPr>
            <a:lstStyle/>
            <a:p>
              <a:r>
                <a:rPr lang="en-US" dirty="0" smtClean="0"/>
                <a:t>Spectrum Fitting </a:t>
              </a:r>
              <a:endParaRPr lang="en-US" dirty="0"/>
            </a:p>
          </p:txBody>
        </p:sp>
      </p:grpSp>
      <p:sp>
        <p:nvSpPr>
          <p:cNvPr id="2" name="Title 1"/>
          <p:cNvSpPr>
            <a:spLocks noGrp="1"/>
          </p:cNvSpPr>
          <p:nvPr>
            <p:ph type="title"/>
          </p:nvPr>
        </p:nvSpPr>
        <p:spPr>
          <a:xfrm>
            <a:off x="571500" y="116551"/>
            <a:ext cx="11049000" cy="895504"/>
          </a:xfrm>
        </p:spPr>
        <p:txBody>
          <a:bodyPr>
            <a:normAutofit/>
          </a:bodyPr>
          <a:lstStyle/>
          <a:p>
            <a:r>
              <a:rPr lang="en-US" sz="4000" dirty="0" smtClean="0"/>
              <a:t>X-Ray Scanning Probe Spectromicroscopy</a:t>
            </a:r>
            <a:endParaRPr lang="en-US" sz="4000" dirty="0"/>
          </a:p>
        </p:txBody>
      </p:sp>
      <p:grpSp>
        <p:nvGrpSpPr>
          <p:cNvPr id="5" name="Group 4"/>
          <p:cNvGrpSpPr/>
          <p:nvPr/>
        </p:nvGrpSpPr>
        <p:grpSpPr>
          <a:xfrm>
            <a:off x="522735" y="2652299"/>
            <a:ext cx="1908699" cy="2707975"/>
            <a:chOff x="2271443" y="1216241"/>
            <a:chExt cx="1908699" cy="2707975"/>
          </a:xfrm>
        </p:grpSpPr>
        <p:pic>
          <p:nvPicPr>
            <p:cNvPr id="3" name="Picture 2">
              <a:extLst>
                <a:ext uri="{FF2B5EF4-FFF2-40B4-BE49-F238E27FC236}">
                  <a16:creationId xmlns:a16="http://schemas.microsoft.com/office/drawing/2014/main" id="{C47F17BE-AA5A-4D29-9C56-53CE8A2D55FD}"/>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l="30413" t="-1852" r="53316" b="52637"/>
            <a:stretch/>
          </p:blipFill>
          <p:spPr>
            <a:xfrm>
              <a:off x="2271443" y="1337018"/>
              <a:ext cx="1908699" cy="2587198"/>
            </a:xfrm>
            <a:prstGeom prst="rect">
              <a:avLst/>
            </a:prstGeom>
          </p:spPr>
        </p:pic>
        <p:sp>
          <p:nvSpPr>
            <p:cNvPr id="4" name="TextBox 3"/>
            <p:cNvSpPr txBox="1"/>
            <p:nvPr/>
          </p:nvSpPr>
          <p:spPr>
            <a:xfrm>
              <a:off x="2362304" y="1216241"/>
              <a:ext cx="1569660" cy="369332"/>
            </a:xfrm>
            <a:prstGeom prst="rect">
              <a:avLst/>
            </a:prstGeom>
            <a:noFill/>
          </p:spPr>
          <p:txBody>
            <a:bodyPr wrap="none" rtlCol="0">
              <a:spAutoFit/>
            </a:bodyPr>
            <a:lstStyle/>
            <a:p>
              <a:r>
                <a:rPr lang="en-US" dirty="0" smtClean="0"/>
                <a:t>Raster Scans</a:t>
              </a:r>
              <a:endParaRPr lang="en-US" dirty="0"/>
            </a:p>
          </p:txBody>
        </p:sp>
      </p:grpSp>
      <p:sp>
        <p:nvSpPr>
          <p:cNvPr id="13" name="TextBox 12"/>
          <p:cNvSpPr txBox="1"/>
          <p:nvPr/>
        </p:nvSpPr>
        <p:spPr>
          <a:xfrm>
            <a:off x="3603259" y="1787816"/>
            <a:ext cx="646331" cy="369332"/>
          </a:xfrm>
          <a:prstGeom prst="rect">
            <a:avLst/>
          </a:prstGeom>
          <a:noFill/>
        </p:spPr>
        <p:txBody>
          <a:bodyPr wrap="none" rtlCol="0">
            <a:spAutoFit/>
          </a:bodyPr>
          <a:lstStyle/>
          <a:p>
            <a:r>
              <a:rPr lang="en-US" dirty="0" smtClean="0"/>
              <a:t>XRF</a:t>
            </a:r>
            <a:endParaRPr lang="en-US" dirty="0"/>
          </a:p>
        </p:txBody>
      </p:sp>
      <p:sp>
        <p:nvSpPr>
          <p:cNvPr id="14" name="TextBox 13"/>
          <p:cNvSpPr txBox="1"/>
          <p:nvPr/>
        </p:nvSpPr>
        <p:spPr>
          <a:xfrm>
            <a:off x="4513153" y="4310683"/>
            <a:ext cx="966931" cy="369332"/>
          </a:xfrm>
          <a:prstGeom prst="rect">
            <a:avLst/>
          </a:prstGeom>
          <a:noFill/>
        </p:spPr>
        <p:txBody>
          <a:bodyPr wrap="none" rtlCol="0">
            <a:spAutoFit/>
          </a:bodyPr>
          <a:lstStyle/>
          <a:p>
            <a:r>
              <a:rPr lang="en-US" dirty="0" smtClean="0"/>
              <a:t>XANES</a:t>
            </a:r>
            <a:endParaRPr lang="en-US" dirty="0"/>
          </a:p>
        </p:txBody>
      </p:sp>
      <p:cxnSp>
        <p:nvCxnSpPr>
          <p:cNvPr id="22" name="Straight Arrow Connector 21"/>
          <p:cNvCxnSpPr/>
          <p:nvPr/>
        </p:nvCxnSpPr>
        <p:spPr>
          <a:xfrm>
            <a:off x="7622036" y="4105270"/>
            <a:ext cx="11293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68813" y="3015617"/>
            <a:ext cx="2339102" cy="2959463"/>
            <a:chOff x="9012094" y="2402318"/>
            <a:chExt cx="2339102" cy="2959463"/>
          </a:xfrm>
        </p:grpSpPr>
        <p:pic>
          <p:nvPicPr>
            <p:cNvPr id="16" name="Picture 15">
              <a:extLst>
                <a:ext uri="{FF2B5EF4-FFF2-40B4-BE49-F238E27FC236}">
                  <a16:creationId xmlns:a16="http://schemas.microsoft.com/office/drawing/2014/main" id="{C47F17BE-AA5A-4D29-9C56-53CE8A2D55FD}"/>
                </a:ext>
              </a:extLst>
            </p:cNvPr>
            <p:cNvPicPr>
              <a:picLocks noChangeAspect="1"/>
            </p:cNvPicPr>
            <p:nvPr/>
          </p:nvPicPr>
          <p:blipFill rotWithShape="1">
            <a:blip r:embed="rId13"/>
            <a:srcRect l="29743" t="4869" r="53986" b="59319"/>
            <a:stretch/>
          </p:blipFill>
          <p:spPr>
            <a:xfrm>
              <a:off x="9048586" y="2402318"/>
              <a:ext cx="1908699" cy="1882588"/>
            </a:xfrm>
            <a:prstGeom prst="rect">
              <a:avLst/>
            </a:prstGeom>
          </p:spPr>
        </p:pic>
        <p:sp>
          <p:nvSpPr>
            <p:cNvPr id="6" name="TextBox 5"/>
            <p:cNvSpPr txBox="1"/>
            <p:nvPr/>
          </p:nvSpPr>
          <p:spPr>
            <a:xfrm>
              <a:off x="9012094" y="4438451"/>
              <a:ext cx="2339102" cy="923330"/>
            </a:xfrm>
            <a:prstGeom prst="rect">
              <a:avLst/>
            </a:prstGeom>
            <a:noFill/>
          </p:spPr>
          <p:txBody>
            <a:bodyPr wrap="none" rtlCol="0">
              <a:spAutoFit/>
            </a:bodyPr>
            <a:lstStyle/>
            <a:p>
              <a:r>
                <a:rPr lang="en-US" dirty="0" smtClean="0"/>
                <a:t>Elemental Maps</a:t>
              </a:r>
            </a:p>
            <a:p>
              <a:r>
                <a:rPr lang="en-US" dirty="0" smtClean="0"/>
                <a:t>             or </a:t>
              </a:r>
            </a:p>
            <a:p>
              <a:r>
                <a:rPr lang="en-US" dirty="0" smtClean="0"/>
                <a:t>Chemical state Maps</a:t>
              </a:r>
              <a:endParaRPr lang="en-US" dirty="0"/>
            </a:p>
          </p:txBody>
        </p:sp>
      </p:grpSp>
      <p:cxnSp>
        <p:nvCxnSpPr>
          <p:cNvPr id="24" name="Straight Arrow Connector 23"/>
          <p:cNvCxnSpPr/>
          <p:nvPr/>
        </p:nvCxnSpPr>
        <p:spPr>
          <a:xfrm flipV="1">
            <a:off x="1768352" y="4095677"/>
            <a:ext cx="1296966" cy="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7044" y="4158608"/>
            <a:ext cx="1184940" cy="369332"/>
          </a:xfrm>
          <a:prstGeom prst="rect">
            <a:avLst/>
          </a:prstGeom>
          <a:noFill/>
        </p:spPr>
        <p:txBody>
          <a:bodyPr wrap="none" rtlCol="0">
            <a:spAutoFit/>
          </a:bodyPr>
          <a:lstStyle/>
          <a:p>
            <a:r>
              <a:rPr lang="en-US" dirty="0" smtClean="0"/>
              <a:t>LC-Fitting</a:t>
            </a:r>
            <a:endParaRPr lang="en-US" dirty="0"/>
          </a:p>
        </p:txBody>
      </p:sp>
    </p:spTree>
    <p:extLst>
      <p:ext uri="{BB962C8B-B14F-4D97-AF65-F5344CB8AC3E}">
        <p14:creationId xmlns:p14="http://schemas.microsoft.com/office/powerpoint/2010/main" val="3892385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601567-90EE-4982-A6F9-8D0DE2B3E149}"/>
              </a:ext>
            </a:extLst>
          </p:cNvPr>
          <p:cNvSpPr txBox="1">
            <a:spLocks noGrp="1"/>
          </p:cNvSpPr>
          <p:nvPr>
            <p:ph type="title"/>
          </p:nvPr>
        </p:nvSpPr>
        <p:spPr>
          <a:xfrm flipH="1">
            <a:off x="356418" y="331869"/>
            <a:ext cx="10515600" cy="535531"/>
          </a:xfrm>
          <a:prstGeom prst="rect">
            <a:avLst/>
          </a:prstGeom>
          <a:noFill/>
        </p:spPr>
        <p:txBody>
          <a:bodyPr wrap="square" rtlCol="0">
            <a:spAutoFit/>
          </a:bodyPr>
          <a:lstStyle/>
          <a:p>
            <a:r>
              <a:rPr lang="en-US" sz="3200" b="0" dirty="0" smtClean="0">
                <a:latin typeface="Arial" panose="020B0604020202020204" pitchFamily="34" charset="0"/>
                <a:cs typeface="Arial" panose="020B0604020202020204" pitchFamily="34" charset="0"/>
              </a:rPr>
              <a:t>Hard X-ray </a:t>
            </a:r>
            <a:r>
              <a:rPr lang="en-US" sz="3200" b="0" dirty="0" err="1" smtClean="0">
                <a:latin typeface="Arial" panose="020B0604020202020204" pitchFamily="34" charset="0"/>
                <a:cs typeface="Arial" panose="020B0604020202020204" pitchFamily="34" charset="0"/>
              </a:rPr>
              <a:t>Nanoprobe</a:t>
            </a:r>
            <a:r>
              <a:rPr lang="en-US" sz="3200" b="0" dirty="0" smtClean="0">
                <a:latin typeface="Arial" panose="020B0604020202020204" pitchFamily="34" charset="0"/>
                <a:cs typeface="Arial" panose="020B0604020202020204" pitchFamily="34" charset="0"/>
              </a:rPr>
              <a:t> Beamline (HXN) @ NSLS2</a:t>
            </a:r>
            <a:endParaRPr lang="en-US" sz="3200" b="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41C1461C-B76C-4837-A004-15CC36C7C3A0}"/>
              </a:ext>
            </a:extLst>
          </p:cNvPr>
          <p:cNvGrpSpPr/>
          <p:nvPr/>
        </p:nvGrpSpPr>
        <p:grpSpPr>
          <a:xfrm>
            <a:off x="4822648" y="1294227"/>
            <a:ext cx="6197778" cy="4786366"/>
            <a:chOff x="5660345" y="1181492"/>
            <a:chExt cx="6384474" cy="4837933"/>
          </a:xfrm>
        </p:grpSpPr>
        <p:pic>
          <p:nvPicPr>
            <p:cNvPr id="7" name="Picture 6">
              <a:extLst>
                <a:ext uri="{FF2B5EF4-FFF2-40B4-BE49-F238E27FC236}">
                  <a16:creationId xmlns:a16="http://schemas.microsoft.com/office/drawing/2014/main" id="{26DF13B7-8C66-462E-B845-7ACBAB328B7A}"/>
                </a:ext>
              </a:extLst>
            </p:cNvPr>
            <p:cNvPicPr>
              <a:picLocks noChangeAspect="1"/>
            </p:cNvPicPr>
            <p:nvPr/>
          </p:nvPicPr>
          <p:blipFill>
            <a:blip r:embed="rId3"/>
            <a:stretch>
              <a:fillRect/>
            </a:stretch>
          </p:blipFill>
          <p:spPr>
            <a:xfrm>
              <a:off x="5660345" y="1181492"/>
              <a:ext cx="6384474" cy="4837933"/>
            </a:xfrm>
            <a:prstGeom prst="rect">
              <a:avLst/>
            </a:prstGeom>
          </p:spPr>
        </p:pic>
        <p:pic>
          <p:nvPicPr>
            <p:cNvPr id="11" name="Picture 10">
              <a:extLst>
                <a:ext uri="{FF2B5EF4-FFF2-40B4-BE49-F238E27FC236}">
                  <a16:creationId xmlns:a16="http://schemas.microsoft.com/office/drawing/2014/main" id="{4E8888C2-31EA-4CDA-8512-8AF442238552}"/>
                </a:ext>
              </a:extLst>
            </p:cNvPr>
            <p:cNvPicPr>
              <a:picLocks noChangeAspect="1"/>
            </p:cNvPicPr>
            <p:nvPr/>
          </p:nvPicPr>
          <p:blipFill rotWithShape="1">
            <a:blip r:embed="rId4"/>
            <a:srcRect l="37733" t="26700" r="33896" b="40405"/>
            <a:stretch/>
          </p:blipFill>
          <p:spPr>
            <a:xfrm>
              <a:off x="9243272" y="4490813"/>
              <a:ext cx="1483841" cy="1316866"/>
            </a:xfrm>
            <a:prstGeom prst="rect">
              <a:avLst/>
            </a:prstGeom>
          </p:spPr>
        </p:pic>
      </p:grpSp>
      <p:sp>
        <p:nvSpPr>
          <p:cNvPr id="5" name="TextBox 4">
            <a:extLst>
              <a:ext uri="{FF2B5EF4-FFF2-40B4-BE49-F238E27FC236}">
                <a16:creationId xmlns:a16="http://schemas.microsoft.com/office/drawing/2014/main" id="{6E994C20-D82E-42C3-85E4-6D9226317D02}"/>
              </a:ext>
            </a:extLst>
          </p:cNvPr>
          <p:cNvSpPr txBox="1"/>
          <p:nvPr/>
        </p:nvSpPr>
        <p:spPr>
          <a:xfrm>
            <a:off x="9072645" y="3046937"/>
            <a:ext cx="3140763"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accent1">
                    <a:lumMod val="75000"/>
                  </a:schemeClr>
                </a:solidFill>
                <a:cs typeface="Arial" panose="020B0604020202020204" pitchFamily="34" charset="0"/>
              </a:rPr>
              <a:t>Resolution: </a:t>
            </a:r>
            <a:r>
              <a:rPr lang="en-US" b="1" dirty="0" smtClean="0">
                <a:solidFill>
                  <a:schemeClr val="accent1">
                    <a:lumMod val="75000"/>
                  </a:schemeClr>
                </a:solidFill>
                <a:cs typeface="Arial" panose="020B0604020202020204" pitchFamily="34" charset="0"/>
              </a:rPr>
              <a:t>&gt;10 nm</a:t>
            </a:r>
            <a:endParaRPr lang="en-US" b="1" dirty="0">
              <a:solidFill>
                <a:schemeClr val="accent1">
                  <a:lumMod val="75000"/>
                </a:schemeClr>
              </a:solidFill>
              <a:cs typeface="Arial" panose="020B0604020202020204" pitchFamily="34" charset="0"/>
            </a:endParaRPr>
          </a:p>
          <a:p>
            <a:pPr marL="285750" indent="-285750">
              <a:buFont typeface="Arial" panose="020B0604020202020204" pitchFamily="34" charset="0"/>
              <a:buChar char="•"/>
            </a:pPr>
            <a:r>
              <a:rPr lang="en-US" b="1" dirty="0" smtClean="0">
                <a:solidFill>
                  <a:schemeClr val="accent1">
                    <a:lumMod val="75000"/>
                  </a:schemeClr>
                </a:solidFill>
                <a:cs typeface="Arial" panose="020B0604020202020204" pitchFamily="34" charset="0"/>
              </a:rPr>
              <a:t>Energy Range: 6-20 </a:t>
            </a:r>
            <a:r>
              <a:rPr lang="en-US" b="1" dirty="0" err="1" smtClean="0">
                <a:solidFill>
                  <a:schemeClr val="accent1">
                    <a:lumMod val="75000"/>
                  </a:schemeClr>
                </a:solidFill>
                <a:cs typeface="Arial" panose="020B0604020202020204" pitchFamily="34" charset="0"/>
              </a:rPr>
              <a:t>keV</a:t>
            </a:r>
            <a:endParaRPr lang="en-US" b="1" dirty="0" smtClean="0">
              <a:solidFill>
                <a:schemeClr val="accent1">
                  <a:lumMod val="75000"/>
                </a:schemeClr>
              </a:solidFill>
              <a:cs typeface="Arial" panose="020B0604020202020204" pitchFamily="34" charset="0"/>
            </a:endParaRPr>
          </a:p>
          <a:p>
            <a:pPr marL="285750" indent="-285750">
              <a:buFont typeface="Arial" panose="020B0604020202020204" pitchFamily="34" charset="0"/>
              <a:buChar char="•"/>
            </a:pPr>
            <a:r>
              <a:rPr lang="en-US" b="1" dirty="0" smtClean="0">
                <a:solidFill>
                  <a:schemeClr val="accent1">
                    <a:lumMod val="75000"/>
                  </a:schemeClr>
                </a:solidFill>
              </a:rPr>
              <a:t>Flux: 10</a:t>
            </a:r>
            <a:r>
              <a:rPr lang="en-US" b="1" baseline="30000" dirty="0" smtClean="0">
                <a:solidFill>
                  <a:schemeClr val="accent1">
                    <a:lumMod val="75000"/>
                  </a:schemeClr>
                </a:solidFill>
              </a:rPr>
              <a:t>9  - </a:t>
            </a:r>
            <a:r>
              <a:rPr lang="en-US" b="1" dirty="0" smtClean="0">
                <a:solidFill>
                  <a:schemeClr val="accent1">
                    <a:lumMod val="75000"/>
                  </a:schemeClr>
                </a:solidFill>
              </a:rPr>
              <a:t>10</a:t>
            </a:r>
            <a:r>
              <a:rPr lang="en-US" b="1" baseline="30000" dirty="0" smtClean="0">
                <a:solidFill>
                  <a:schemeClr val="accent1">
                    <a:lumMod val="75000"/>
                  </a:schemeClr>
                </a:solidFill>
              </a:rPr>
              <a:t>9</a:t>
            </a:r>
            <a:r>
              <a:rPr lang="en-US" b="1" dirty="0">
                <a:solidFill>
                  <a:schemeClr val="accent1">
                    <a:lumMod val="75000"/>
                  </a:schemeClr>
                </a:solidFill>
              </a:rPr>
              <a:t> </a:t>
            </a:r>
            <a:r>
              <a:rPr lang="en-US" b="1" dirty="0" err="1" smtClean="0">
                <a:solidFill>
                  <a:schemeClr val="accent1">
                    <a:lumMod val="75000"/>
                  </a:schemeClr>
                </a:solidFill>
              </a:rPr>
              <a:t>ph</a:t>
            </a:r>
            <a:r>
              <a:rPr lang="en-US" b="1" dirty="0" smtClean="0">
                <a:solidFill>
                  <a:schemeClr val="accent1">
                    <a:lumMod val="75000"/>
                  </a:schemeClr>
                </a:solidFill>
              </a:rPr>
              <a:t>/s </a:t>
            </a:r>
          </a:p>
          <a:p>
            <a:pPr marL="285750" indent="-285750">
              <a:buFont typeface="Arial" panose="020B0604020202020204" pitchFamily="34" charset="0"/>
              <a:buChar char="•"/>
            </a:pPr>
            <a:r>
              <a:rPr lang="en-US" b="1" dirty="0" smtClean="0">
                <a:solidFill>
                  <a:schemeClr val="accent1">
                    <a:lumMod val="75000"/>
                  </a:schemeClr>
                </a:solidFill>
                <a:cs typeface="Arial" panose="020B0604020202020204" pitchFamily="34" charset="0"/>
              </a:rPr>
              <a:t>He-environment or Vacuum, RT</a:t>
            </a:r>
            <a:endParaRPr lang="en-US" b="1" baseline="-25000" dirty="0">
              <a:solidFill>
                <a:schemeClr val="accent1">
                  <a:lumMod val="75000"/>
                </a:schemeClr>
              </a:solidFill>
              <a:cs typeface="Arial" panose="020B0604020202020204" pitchFamily="34" charset="0"/>
            </a:endParaRPr>
          </a:p>
        </p:txBody>
      </p:sp>
      <p:sp>
        <p:nvSpPr>
          <p:cNvPr id="3" name="Rectangle 2"/>
          <p:cNvSpPr/>
          <p:nvPr/>
        </p:nvSpPr>
        <p:spPr>
          <a:xfrm>
            <a:off x="258673" y="1065627"/>
            <a:ext cx="4276725" cy="54399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Imaging </a:t>
            </a:r>
            <a:r>
              <a:rPr lang="en-US" sz="2000" b="1" dirty="0" smtClean="0"/>
              <a:t>and Microscopy Group @ NSLS-II</a:t>
            </a:r>
          </a:p>
          <a:p>
            <a:pPr algn="ctr"/>
            <a:endParaRPr lang="en-US" sz="2000" b="1" dirty="0" smtClean="0"/>
          </a:p>
          <a:p>
            <a:pPr marL="285750" indent="-285750" algn="ctr">
              <a:buFont typeface="Arial" panose="020B0604020202020204" pitchFamily="34" charset="0"/>
              <a:buChar char="•"/>
            </a:pPr>
            <a:r>
              <a:rPr lang="en-US" sz="1600" dirty="0" smtClean="0"/>
              <a:t>Hard X-ray </a:t>
            </a:r>
            <a:r>
              <a:rPr lang="en-US" sz="1600" dirty="0" err="1" smtClean="0"/>
              <a:t>Nanoprobe</a:t>
            </a:r>
            <a:r>
              <a:rPr lang="en-US" sz="1600" dirty="0" smtClean="0"/>
              <a:t> (HXN)</a:t>
            </a:r>
          </a:p>
          <a:p>
            <a:pPr algn="ctr"/>
            <a:endParaRPr lang="en-US" sz="1600" dirty="0" smtClean="0"/>
          </a:p>
          <a:p>
            <a:pPr marL="285750" indent="-285750" algn="ctr">
              <a:buFont typeface="Arial" panose="020B0604020202020204" pitchFamily="34" charset="0"/>
              <a:buChar char="•"/>
            </a:pPr>
            <a:r>
              <a:rPr lang="en-US" sz="1600" dirty="0"/>
              <a:t>Submicron Resolution X-ray </a:t>
            </a:r>
            <a:r>
              <a:rPr lang="en-US" sz="1600" dirty="0" smtClean="0"/>
              <a:t>Spectroscopy (SRX)</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X-ray </a:t>
            </a:r>
            <a:r>
              <a:rPr lang="en-US" sz="1600" dirty="0" smtClean="0"/>
              <a:t>Fluorescence Microprobe (XFM)</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Tender Energy X-ray Absorption </a:t>
            </a:r>
            <a:r>
              <a:rPr lang="en-US" sz="1600" dirty="0" smtClean="0"/>
              <a:t>Spectroscopy (TES)</a:t>
            </a:r>
          </a:p>
          <a:p>
            <a:pPr marL="285750" indent="-285750" algn="ctr">
              <a:buFont typeface="Arial" panose="020B0604020202020204" pitchFamily="34" charset="0"/>
              <a:buChar char="•"/>
            </a:pPr>
            <a:endParaRPr lang="en-US" sz="1600" dirty="0"/>
          </a:p>
          <a:p>
            <a:pPr marL="285750" indent="-285750" algn="ctr">
              <a:buFont typeface="Arial" panose="020B0604020202020204" pitchFamily="34" charset="0"/>
              <a:buChar char="•"/>
            </a:pPr>
            <a:r>
              <a:rPr lang="en-US" sz="1600" dirty="0"/>
              <a:t>Full Field X-ray </a:t>
            </a:r>
            <a:r>
              <a:rPr lang="en-US" sz="1600" dirty="0" smtClean="0"/>
              <a:t>Imaging (FXI)</a:t>
            </a:r>
          </a:p>
        </p:txBody>
      </p:sp>
    </p:spTree>
    <p:extLst>
      <p:ext uri="{BB962C8B-B14F-4D97-AF65-F5344CB8AC3E}">
        <p14:creationId xmlns:p14="http://schemas.microsoft.com/office/powerpoint/2010/main" val="918922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4A457-8018-4EF5-9A9C-59E394CFDF16}"/>
              </a:ext>
            </a:extLst>
          </p:cNvPr>
          <p:cNvSpPr>
            <a:spLocks noGrp="1"/>
          </p:cNvSpPr>
          <p:nvPr>
            <p:ph type="title"/>
          </p:nvPr>
        </p:nvSpPr>
        <p:spPr>
          <a:xfrm>
            <a:off x="262465" y="162272"/>
            <a:ext cx="10981267" cy="633358"/>
          </a:xfrm>
        </p:spPr>
        <p:txBody>
          <a:bodyPr>
            <a:normAutofit/>
          </a:bodyPr>
          <a:lstStyle/>
          <a:p>
            <a:r>
              <a:rPr lang="en-US" sz="3600" dirty="0" smtClean="0"/>
              <a:t>Nano-XRF to Nano-XANES Analysis </a:t>
            </a:r>
            <a:r>
              <a:rPr lang="en-US" sz="3600" dirty="0"/>
              <a:t>Workflow </a:t>
            </a:r>
          </a:p>
        </p:txBody>
      </p:sp>
      <p:grpSp>
        <p:nvGrpSpPr>
          <p:cNvPr id="24" name="Group 23">
            <a:extLst>
              <a:ext uri="{FF2B5EF4-FFF2-40B4-BE49-F238E27FC236}">
                <a16:creationId xmlns:a16="http://schemas.microsoft.com/office/drawing/2014/main" id="{0CE2A0D2-3BDD-4E03-94BA-338465883FDC}"/>
              </a:ext>
            </a:extLst>
          </p:cNvPr>
          <p:cNvGrpSpPr/>
          <p:nvPr/>
        </p:nvGrpSpPr>
        <p:grpSpPr>
          <a:xfrm>
            <a:off x="318838" y="1057075"/>
            <a:ext cx="11873162" cy="5350142"/>
            <a:chOff x="230605" y="1442086"/>
            <a:chExt cx="11873162" cy="5350142"/>
          </a:xfrm>
        </p:grpSpPr>
        <p:sp>
          <p:nvSpPr>
            <p:cNvPr id="3" name="Rectangle 2">
              <a:extLst>
                <a:ext uri="{FF2B5EF4-FFF2-40B4-BE49-F238E27FC236}">
                  <a16:creationId xmlns:a16="http://schemas.microsoft.com/office/drawing/2014/main" id="{9D047536-A4FC-4160-A78B-14869173B6B0}"/>
                </a:ext>
              </a:extLst>
            </p:cNvPr>
            <p:cNvSpPr/>
            <p:nvPr/>
          </p:nvSpPr>
          <p:spPr>
            <a:xfrm>
              <a:off x="2586789" y="5293895"/>
              <a:ext cx="312822" cy="63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47F17BE-AA5A-4D29-9C56-53CE8A2D55FD}"/>
                </a:ext>
              </a:extLst>
            </p:cNvPr>
            <p:cNvPicPr>
              <a:picLocks noChangeAspect="1"/>
            </p:cNvPicPr>
            <p:nvPr/>
          </p:nvPicPr>
          <p:blipFill>
            <a:blip r:embed="rId3"/>
            <a:stretch>
              <a:fillRect/>
            </a:stretch>
          </p:blipFill>
          <p:spPr>
            <a:xfrm>
              <a:off x="230605" y="1535312"/>
              <a:ext cx="11730789" cy="5256916"/>
            </a:xfrm>
            <a:prstGeom prst="rect">
              <a:avLst/>
            </a:prstGeom>
          </p:spPr>
        </p:pic>
        <p:sp>
          <p:nvSpPr>
            <p:cNvPr id="22" name="Rectangle 21">
              <a:extLst>
                <a:ext uri="{FF2B5EF4-FFF2-40B4-BE49-F238E27FC236}">
                  <a16:creationId xmlns:a16="http://schemas.microsoft.com/office/drawing/2014/main" id="{1AC370CA-5270-41C7-9C25-E625FA0A8FA1}"/>
                </a:ext>
              </a:extLst>
            </p:cNvPr>
            <p:cNvSpPr/>
            <p:nvPr/>
          </p:nvSpPr>
          <p:spPr>
            <a:xfrm>
              <a:off x="6894094" y="1811418"/>
              <a:ext cx="5209673" cy="468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A1838F-6E94-497E-903C-0A771D257F71}"/>
                </a:ext>
              </a:extLst>
            </p:cNvPr>
            <p:cNvSpPr/>
            <p:nvPr/>
          </p:nvSpPr>
          <p:spPr>
            <a:xfrm>
              <a:off x="5570621" y="4668253"/>
              <a:ext cx="1323473" cy="63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E196641-D182-4820-9D49-D5F3B01950A0}"/>
                </a:ext>
              </a:extLst>
            </p:cNvPr>
            <p:cNvSpPr txBox="1"/>
            <p:nvPr/>
          </p:nvSpPr>
          <p:spPr>
            <a:xfrm>
              <a:off x="9085845" y="1442086"/>
              <a:ext cx="1069524" cy="369332"/>
            </a:xfrm>
            <a:prstGeom prst="rect">
              <a:avLst/>
            </a:prstGeom>
            <a:noFill/>
          </p:spPr>
          <p:txBody>
            <a:bodyPr wrap="none" rtlCol="0">
              <a:spAutoFit/>
            </a:bodyPr>
            <a:lstStyle/>
            <a:p>
              <a:r>
                <a:rPr lang="en-US" dirty="0"/>
                <a:t>XMIDAS</a:t>
              </a:r>
            </a:p>
          </p:txBody>
        </p:sp>
      </p:grpSp>
      <p:sp>
        <p:nvSpPr>
          <p:cNvPr id="10" name="TextBox 9">
            <a:extLst>
              <a:ext uri="{FF2B5EF4-FFF2-40B4-BE49-F238E27FC236}">
                <a16:creationId xmlns:a16="http://schemas.microsoft.com/office/drawing/2014/main" id="{3E196641-D182-4820-9D49-D5F3B01950A0}"/>
              </a:ext>
            </a:extLst>
          </p:cNvPr>
          <p:cNvSpPr txBox="1"/>
          <p:nvPr/>
        </p:nvSpPr>
        <p:spPr>
          <a:xfrm>
            <a:off x="2586789" y="965635"/>
            <a:ext cx="915635" cy="369332"/>
          </a:xfrm>
          <a:prstGeom prst="rect">
            <a:avLst/>
          </a:prstGeom>
          <a:noFill/>
        </p:spPr>
        <p:txBody>
          <a:bodyPr wrap="none" rtlCol="0">
            <a:spAutoFit/>
          </a:bodyPr>
          <a:lstStyle/>
          <a:p>
            <a:r>
              <a:rPr lang="en-US" dirty="0" err="1" smtClean="0"/>
              <a:t>PyXRF</a:t>
            </a:r>
            <a:endParaRPr lang="en-US" dirty="0"/>
          </a:p>
        </p:txBody>
      </p:sp>
      <p:sp>
        <p:nvSpPr>
          <p:cNvPr id="4" name="TextBox 3"/>
          <p:cNvSpPr txBox="1"/>
          <p:nvPr/>
        </p:nvSpPr>
        <p:spPr>
          <a:xfrm>
            <a:off x="3747356" y="5550459"/>
            <a:ext cx="2005742" cy="369332"/>
          </a:xfrm>
          <a:prstGeom prst="rect">
            <a:avLst/>
          </a:prstGeom>
          <a:noFill/>
        </p:spPr>
        <p:txBody>
          <a:bodyPr wrap="none" rtlCol="0">
            <a:spAutoFit/>
          </a:bodyPr>
          <a:lstStyle/>
          <a:p>
            <a:r>
              <a:rPr lang="en-US" dirty="0" smtClean="0"/>
              <a:t>Aq. </a:t>
            </a:r>
            <a:r>
              <a:rPr lang="en-US" dirty="0" smtClean="0"/>
              <a:t>Time 5-20 </a:t>
            </a:r>
            <a:r>
              <a:rPr lang="en-US" dirty="0" err="1" smtClean="0"/>
              <a:t>hrs</a:t>
            </a:r>
            <a:endParaRPr lang="en-US" dirty="0"/>
          </a:p>
        </p:txBody>
      </p:sp>
    </p:spTree>
    <p:extLst>
      <p:ext uri="{BB962C8B-B14F-4D97-AF65-F5344CB8AC3E}">
        <p14:creationId xmlns:p14="http://schemas.microsoft.com/office/powerpoint/2010/main" val="3631373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71" y="239619"/>
            <a:ext cx="11049000" cy="674781"/>
          </a:xfrm>
        </p:spPr>
        <p:txBody>
          <a:bodyPr>
            <a:normAutofit fontScale="90000"/>
          </a:bodyPr>
          <a:lstStyle/>
          <a:p>
            <a:r>
              <a:rPr lang="en-US" dirty="0" err="1" smtClean="0"/>
              <a:t>PyXRF</a:t>
            </a:r>
            <a:r>
              <a:rPr lang="en-US" dirty="0" smtClean="0"/>
              <a:t> Demo</a:t>
            </a:r>
            <a:endParaRPr lang="en-US" dirty="0"/>
          </a:p>
        </p:txBody>
      </p:sp>
      <p:sp>
        <p:nvSpPr>
          <p:cNvPr id="3" name="TextBox 2"/>
          <p:cNvSpPr txBox="1"/>
          <p:nvPr/>
        </p:nvSpPr>
        <p:spPr>
          <a:xfrm>
            <a:off x="401171" y="1096511"/>
            <a:ext cx="9942990"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Data type</a:t>
            </a:r>
          </a:p>
          <a:p>
            <a:pPr marL="285750" indent="-285750">
              <a:buFont typeface="Arial" panose="020B0604020202020204" pitchFamily="34" charset="0"/>
              <a:buChar char="•"/>
            </a:pPr>
            <a:r>
              <a:rPr lang="en-US" dirty="0" smtClean="0"/>
              <a:t>Peak Assignment; </a:t>
            </a:r>
          </a:p>
          <a:p>
            <a:pPr marL="742950" lvl="1" indent="-285750">
              <a:buFont typeface="Arial" panose="020B0604020202020204" pitchFamily="34" charset="0"/>
              <a:buChar char="•"/>
            </a:pPr>
            <a:r>
              <a:rPr lang="en-US" dirty="0" smtClean="0"/>
              <a:t>Find / choose elements</a:t>
            </a:r>
          </a:p>
          <a:p>
            <a:pPr marL="742950" lvl="1" indent="-285750">
              <a:buFont typeface="Arial" panose="020B0604020202020204" pitchFamily="34" charset="0"/>
              <a:buChar char="•"/>
            </a:pPr>
            <a:r>
              <a:rPr lang="en-US" dirty="0" smtClean="0"/>
              <a:t>Escape peaks</a:t>
            </a:r>
          </a:p>
          <a:p>
            <a:pPr marL="742950" lvl="1" indent="-285750">
              <a:buFont typeface="Arial" panose="020B0604020202020204" pitchFamily="34" charset="0"/>
              <a:buChar char="•"/>
            </a:pPr>
            <a:r>
              <a:rPr lang="en-US" dirty="0" smtClean="0"/>
              <a:t>Custom Peaks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Initial fit</a:t>
            </a:r>
          </a:p>
          <a:p>
            <a:pPr marL="285750" indent="-285750">
              <a:buFont typeface="Arial" panose="020B0604020202020204" pitchFamily="34" charset="0"/>
              <a:buChar char="•"/>
            </a:pPr>
            <a:r>
              <a:rPr lang="en-US" dirty="0" smtClean="0"/>
              <a:t>Optimizing the fit </a:t>
            </a:r>
            <a:r>
              <a:rPr lang="en-US" dirty="0" smtClean="0">
                <a:sym typeface="Wingdings" panose="05000000000000000000" pitchFamily="2" charset="2"/>
              </a:rPr>
              <a:t> Best fit</a:t>
            </a:r>
          </a:p>
          <a:p>
            <a:pPr marL="285750" indent="-285750">
              <a:buFont typeface="Arial" panose="020B0604020202020204" pitchFamily="34" charset="0"/>
              <a:buChar char="•"/>
            </a:pPr>
            <a:r>
              <a:rPr lang="en-US" dirty="0" smtClean="0">
                <a:sym typeface="Wingdings" panose="05000000000000000000" pitchFamily="2" charset="2"/>
              </a:rPr>
              <a:t>Elemental Maps</a:t>
            </a:r>
          </a:p>
          <a:p>
            <a:pPr marL="285750" indent="-285750">
              <a:buFont typeface="Arial" panose="020B0604020202020204" pitchFamily="34" charset="0"/>
              <a:buChar char="•"/>
            </a:pPr>
            <a:r>
              <a:rPr lang="en-US" dirty="0" smtClean="0">
                <a:sym typeface="Wingdings" panose="05000000000000000000" pitchFamily="2" charset="2"/>
              </a:rPr>
              <a:t>RGB Maps</a:t>
            </a:r>
          </a:p>
          <a:p>
            <a:pPr marL="285750" indent="-285750">
              <a:buFont typeface="Arial" panose="020B0604020202020204" pitchFamily="34" charset="0"/>
              <a:buChar char="•"/>
            </a:pPr>
            <a:r>
              <a:rPr lang="en-US" dirty="0" smtClean="0">
                <a:sym typeface="Wingdings" panose="05000000000000000000" pitchFamily="2" charset="2"/>
              </a:rPr>
              <a:t>Export Data</a:t>
            </a:r>
          </a:p>
          <a:p>
            <a:pPr marL="285750" indent="-285750">
              <a:buFont typeface="Arial" panose="020B0604020202020204" pitchFamily="34" charset="0"/>
              <a:buChar char="•"/>
            </a:pPr>
            <a:r>
              <a:rPr lang="en-US" dirty="0" smtClean="0">
                <a:sym typeface="Wingdings" panose="05000000000000000000" pitchFamily="2" charset="2"/>
              </a:rPr>
              <a:t>Batch &amp; Live Fitting (Currently available only at the Beamline)</a:t>
            </a:r>
          </a:p>
          <a:p>
            <a:pPr marL="285750" indent="-285750">
              <a:buFont typeface="Arial" panose="020B0604020202020204" pitchFamily="34" charset="0"/>
              <a:buChar char="•"/>
            </a:pPr>
            <a:endParaRPr lang="en-US" dirty="0"/>
          </a:p>
        </p:txBody>
      </p:sp>
      <p:grpSp>
        <p:nvGrpSpPr>
          <p:cNvPr id="6" name="Group 5"/>
          <p:cNvGrpSpPr/>
          <p:nvPr/>
        </p:nvGrpSpPr>
        <p:grpSpPr>
          <a:xfrm>
            <a:off x="8495210" y="691042"/>
            <a:ext cx="2903424" cy="3656082"/>
            <a:chOff x="8178062" y="2002871"/>
            <a:chExt cx="2903424" cy="3656082"/>
          </a:xfrm>
        </p:grpSpPr>
        <p:pic>
          <p:nvPicPr>
            <p:cNvPr id="4" name="Picture 3">
              <a:extLst>
                <a:ext uri="{FF2B5EF4-FFF2-40B4-BE49-F238E27FC236}">
                  <a16:creationId xmlns:a16="http://schemas.microsoft.com/office/drawing/2014/main" id="{876835D2-0F5E-4243-BE26-73F4B84A67B8}"/>
                </a:ext>
              </a:extLst>
            </p:cNvPr>
            <p:cNvPicPr>
              <a:picLocks noChangeAspect="1"/>
            </p:cNvPicPr>
            <p:nvPr/>
          </p:nvPicPr>
          <p:blipFill rotWithShape="1">
            <a:blip r:embed="rId2"/>
            <a:srcRect l="36952" r="29037"/>
            <a:stretch/>
          </p:blipFill>
          <p:spPr>
            <a:xfrm>
              <a:off x="8229599" y="2522535"/>
              <a:ext cx="2800351" cy="3136418"/>
            </a:xfrm>
            <a:prstGeom prst="rect">
              <a:avLst/>
            </a:prstGeom>
          </p:spPr>
        </p:pic>
        <p:sp>
          <p:nvSpPr>
            <p:cNvPr id="5" name="TextBox 4"/>
            <p:cNvSpPr txBox="1"/>
            <p:nvPr/>
          </p:nvSpPr>
          <p:spPr>
            <a:xfrm>
              <a:off x="8178062" y="2002871"/>
              <a:ext cx="2903424" cy="369332"/>
            </a:xfrm>
            <a:prstGeom prst="rect">
              <a:avLst/>
            </a:prstGeom>
            <a:noFill/>
          </p:spPr>
          <p:txBody>
            <a:bodyPr wrap="none" rtlCol="0">
              <a:spAutoFit/>
            </a:bodyPr>
            <a:lstStyle/>
            <a:p>
              <a:r>
                <a:rPr lang="en-US" dirty="0" smtClean="0"/>
                <a:t>Model Sample for Analysis</a:t>
              </a:r>
              <a:endParaRPr lang="en-US" dirty="0"/>
            </a:p>
          </p:txBody>
        </p:sp>
      </p:grpSp>
    </p:spTree>
    <p:extLst>
      <p:ext uri="{BB962C8B-B14F-4D97-AF65-F5344CB8AC3E}">
        <p14:creationId xmlns:p14="http://schemas.microsoft.com/office/powerpoint/2010/main" val="20448090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7F86-7C2B-43C1-9EDB-D2DF8B6B76C9}"/>
              </a:ext>
            </a:extLst>
          </p:cNvPr>
          <p:cNvSpPr>
            <a:spLocks noGrp="1"/>
          </p:cNvSpPr>
          <p:nvPr>
            <p:ph type="title"/>
          </p:nvPr>
        </p:nvSpPr>
        <p:spPr>
          <a:xfrm>
            <a:off x="453438" y="128199"/>
            <a:ext cx="10515600" cy="546101"/>
          </a:xfrm>
        </p:spPr>
        <p:txBody>
          <a:bodyPr>
            <a:normAutofit fontScale="90000"/>
          </a:bodyPr>
          <a:lstStyle/>
          <a:p>
            <a:pPr algn="ctr"/>
            <a:r>
              <a:rPr lang="en-US" sz="3600" b="1" dirty="0" smtClean="0"/>
              <a:t>Summary of </a:t>
            </a:r>
            <a:r>
              <a:rPr lang="en-US" sz="3600" b="1" dirty="0"/>
              <a:t>XMIDAS</a:t>
            </a:r>
          </a:p>
        </p:txBody>
      </p:sp>
      <p:pic>
        <p:nvPicPr>
          <p:cNvPr id="13" name="Picture 12">
            <a:extLst>
              <a:ext uri="{FF2B5EF4-FFF2-40B4-BE49-F238E27FC236}">
                <a16:creationId xmlns:a16="http://schemas.microsoft.com/office/drawing/2014/main" id="{4BD1B33D-4FCA-4DBA-A0E8-F36D98224C08}"/>
              </a:ext>
            </a:extLst>
          </p:cNvPr>
          <p:cNvPicPr>
            <a:picLocks noChangeAspect="1"/>
          </p:cNvPicPr>
          <p:nvPr/>
        </p:nvPicPr>
        <p:blipFill>
          <a:blip r:embed="rId3"/>
          <a:stretch>
            <a:fillRect/>
          </a:stretch>
        </p:blipFill>
        <p:spPr>
          <a:xfrm>
            <a:off x="198645" y="2812835"/>
            <a:ext cx="11794709" cy="3203396"/>
          </a:xfrm>
          <a:prstGeom prst="rect">
            <a:avLst/>
          </a:prstGeom>
        </p:spPr>
      </p:pic>
      <p:sp>
        <p:nvSpPr>
          <p:cNvPr id="7" name="TextBox 6">
            <a:extLst>
              <a:ext uri="{FF2B5EF4-FFF2-40B4-BE49-F238E27FC236}">
                <a16:creationId xmlns:a16="http://schemas.microsoft.com/office/drawing/2014/main" id="{4E8DE3BA-A192-4FB7-9F3B-A42B98CCECD6}"/>
              </a:ext>
            </a:extLst>
          </p:cNvPr>
          <p:cNvSpPr txBox="1"/>
          <p:nvPr/>
        </p:nvSpPr>
        <p:spPr>
          <a:xfrm>
            <a:off x="5187402" y="1139163"/>
            <a:ext cx="6557682" cy="1200329"/>
          </a:xfrm>
          <a:prstGeom prst="rect">
            <a:avLst/>
          </a:prstGeom>
          <a:noFill/>
        </p:spPr>
        <p:txBody>
          <a:bodyPr wrap="square" rtlCol="0">
            <a:spAutoFit/>
          </a:bodyPr>
          <a:lstStyle/>
          <a:p>
            <a:pPr marL="285750" indent="-285750">
              <a:buFont typeface="Wingdings" panose="05000000000000000000" pitchFamily="2" charset="2"/>
              <a:buChar char="ü"/>
            </a:pPr>
            <a:r>
              <a:rPr lang="en-US" b="1" dirty="0"/>
              <a:t>Interactive GUI for </a:t>
            </a:r>
            <a:r>
              <a:rPr lang="en-US" b="1" u="sng" dirty="0"/>
              <a:t>All User level </a:t>
            </a:r>
          </a:p>
          <a:p>
            <a:pPr marL="285750" indent="-285750">
              <a:buFont typeface="Wingdings" panose="05000000000000000000" pitchFamily="2" charset="2"/>
              <a:buChar char="ü"/>
            </a:pPr>
            <a:r>
              <a:rPr lang="en-US" b="1" dirty="0"/>
              <a:t>Connection to existing programs</a:t>
            </a:r>
          </a:p>
          <a:p>
            <a:pPr marL="285750" indent="-285750">
              <a:buFont typeface="Wingdings" panose="05000000000000000000" pitchFamily="2" charset="2"/>
              <a:buChar char="ü"/>
            </a:pPr>
            <a:r>
              <a:rPr lang="en-US" b="1" dirty="0"/>
              <a:t>Supports </a:t>
            </a:r>
            <a:r>
              <a:rPr lang="en-US" b="1" u="sng" dirty="0"/>
              <a:t>Multimodality</a:t>
            </a:r>
          </a:p>
          <a:p>
            <a:pPr marL="285750" indent="-285750">
              <a:buFont typeface="Wingdings" panose="05000000000000000000" pitchFamily="2" charset="2"/>
              <a:buChar char="ü"/>
            </a:pPr>
            <a:r>
              <a:rPr lang="en-US" b="1" dirty="0"/>
              <a:t>Tiff + H5 Data from </a:t>
            </a:r>
            <a:r>
              <a:rPr lang="en-US" b="1" u="sng" dirty="0"/>
              <a:t>IMP beamlines + APS-MAPS </a:t>
            </a:r>
          </a:p>
        </p:txBody>
      </p:sp>
      <p:grpSp>
        <p:nvGrpSpPr>
          <p:cNvPr id="6" name="Group 5">
            <a:extLst>
              <a:ext uri="{FF2B5EF4-FFF2-40B4-BE49-F238E27FC236}">
                <a16:creationId xmlns:a16="http://schemas.microsoft.com/office/drawing/2014/main" id="{39AE547E-C5AB-41E4-A59E-EEC88D613F7F}"/>
              </a:ext>
            </a:extLst>
          </p:cNvPr>
          <p:cNvGrpSpPr/>
          <p:nvPr/>
        </p:nvGrpSpPr>
        <p:grpSpPr>
          <a:xfrm>
            <a:off x="398708" y="1253291"/>
            <a:ext cx="4788694" cy="1278601"/>
            <a:chOff x="333123" y="1545992"/>
            <a:chExt cx="4788694" cy="1278601"/>
          </a:xfrm>
        </p:grpSpPr>
        <p:sp>
          <p:nvSpPr>
            <p:cNvPr id="8" name="TextBox 7">
              <a:extLst>
                <a:ext uri="{FF2B5EF4-FFF2-40B4-BE49-F238E27FC236}">
                  <a16:creationId xmlns:a16="http://schemas.microsoft.com/office/drawing/2014/main" id="{276D54CE-FCAE-4EEF-9C13-01DDEDADA1E5}"/>
                </a:ext>
              </a:extLst>
            </p:cNvPr>
            <p:cNvSpPr txBox="1"/>
            <p:nvPr/>
          </p:nvSpPr>
          <p:spPr>
            <a:xfrm>
              <a:off x="333123" y="1624264"/>
              <a:ext cx="224163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TXM Wizard</a:t>
              </a:r>
            </a:p>
            <a:p>
              <a:pPr marL="285750" indent="-285750">
                <a:buFont typeface="Arial" panose="020B0604020202020204" pitchFamily="34" charset="0"/>
                <a:buChar char="•"/>
              </a:pPr>
              <a:r>
                <a:rPr lang="en-US" dirty="0"/>
                <a:t>TXM Sandbox</a:t>
              </a:r>
            </a:p>
            <a:p>
              <a:pPr marL="285750" indent="-285750">
                <a:buFont typeface="Arial" panose="020B0604020202020204" pitchFamily="34" charset="0"/>
                <a:buChar char="•"/>
              </a:pPr>
              <a:r>
                <a:rPr lang="en-US" dirty="0" err="1"/>
                <a:t>PyXAS</a:t>
              </a:r>
              <a:endParaRPr lang="en-US" dirty="0"/>
            </a:p>
            <a:p>
              <a:pPr marL="285750" indent="-285750">
                <a:buFont typeface="Arial" panose="020B0604020202020204" pitchFamily="34" charset="0"/>
                <a:buChar char="•"/>
              </a:pPr>
              <a:r>
                <a:rPr lang="en-US" dirty="0"/>
                <a:t>…</a:t>
              </a:r>
            </a:p>
          </p:txBody>
        </p:sp>
        <p:sp>
          <p:nvSpPr>
            <p:cNvPr id="9" name="TextBox 8">
              <a:extLst>
                <a:ext uri="{FF2B5EF4-FFF2-40B4-BE49-F238E27FC236}">
                  <a16:creationId xmlns:a16="http://schemas.microsoft.com/office/drawing/2014/main" id="{D100D3B9-F0AE-4A8A-98DA-46147C706508}"/>
                </a:ext>
              </a:extLst>
            </p:cNvPr>
            <p:cNvSpPr txBox="1"/>
            <p:nvPr/>
          </p:nvSpPr>
          <p:spPr>
            <a:xfrm>
              <a:off x="2880181" y="1545992"/>
              <a:ext cx="224163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MANTIS</a:t>
              </a:r>
            </a:p>
            <a:p>
              <a:pPr marL="285750" indent="-285750">
                <a:buFont typeface="Arial" panose="020B0604020202020204" pitchFamily="34" charset="0"/>
                <a:buChar char="•"/>
              </a:pPr>
              <a:r>
                <a:rPr lang="en-US" dirty="0"/>
                <a:t>AXIS 2000</a:t>
              </a:r>
            </a:p>
            <a:p>
              <a:pPr marL="285750" indent="-285750">
                <a:buFont typeface="Arial" panose="020B0604020202020204" pitchFamily="34" charset="0"/>
                <a:buChar char="•"/>
              </a:pPr>
              <a:r>
                <a:rPr lang="en-US" dirty="0" err="1"/>
                <a:t>STXMPy</a:t>
              </a:r>
              <a:endParaRPr lang="en-US" dirty="0"/>
            </a:p>
            <a:p>
              <a:pPr marL="285750" indent="-285750">
                <a:buFont typeface="Arial" panose="020B0604020202020204" pitchFamily="34" charset="0"/>
                <a:buChar char="•"/>
              </a:pPr>
              <a:r>
                <a:rPr lang="en-US" dirty="0"/>
                <a:t>…</a:t>
              </a:r>
            </a:p>
          </p:txBody>
        </p:sp>
      </p:grpSp>
    </p:spTree>
    <p:extLst>
      <p:ext uri="{BB962C8B-B14F-4D97-AF65-F5344CB8AC3E}">
        <p14:creationId xmlns:p14="http://schemas.microsoft.com/office/powerpoint/2010/main" val="2327266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71" y="239619"/>
            <a:ext cx="11049000" cy="674781"/>
          </a:xfrm>
        </p:spPr>
        <p:txBody>
          <a:bodyPr>
            <a:normAutofit fontScale="90000"/>
          </a:bodyPr>
          <a:lstStyle/>
          <a:p>
            <a:r>
              <a:rPr lang="en-US" dirty="0" smtClean="0"/>
              <a:t>XMIDAS Demo</a:t>
            </a:r>
            <a:endParaRPr lang="en-US" dirty="0"/>
          </a:p>
        </p:txBody>
      </p:sp>
      <p:sp>
        <p:nvSpPr>
          <p:cNvPr id="3" name="TextBox 2"/>
          <p:cNvSpPr txBox="1"/>
          <p:nvPr/>
        </p:nvSpPr>
        <p:spPr>
          <a:xfrm>
            <a:off x="506027" y="1402672"/>
            <a:ext cx="9942990"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Data type</a:t>
            </a:r>
          </a:p>
          <a:p>
            <a:pPr marL="285750" indent="-285750">
              <a:buFont typeface="Arial" panose="020B0604020202020204" pitchFamily="34" charset="0"/>
              <a:buChar char="•"/>
            </a:pPr>
            <a:r>
              <a:rPr lang="en-US" dirty="0" smtClean="0"/>
              <a:t>Image modifications</a:t>
            </a:r>
          </a:p>
          <a:p>
            <a:pPr marL="742950" lvl="1" indent="-285750">
              <a:buFont typeface="Arial" panose="020B0604020202020204" pitchFamily="34" charset="0"/>
              <a:buChar char="•"/>
            </a:pPr>
            <a:r>
              <a:rPr lang="en-US" dirty="0" smtClean="0"/>
              <a:t>Stack Registration </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Spectrum modifications</a:t>
            </a:r>
          </a:p>
          <a:p>
            <a:pPr marL="742950" lvl="1" indent="-285750">
              <a:buFont typeface="Arial" panose="020B0604020202020204" pitchFamily="34" charset="0"/>
              <a:buChar char="•"/>
            </a:pPr>
            <a:r>
              <a:rPr lang="en-US" dirty="0" smtClean="0"/>
              <a:t>XANES Normalization</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Component Analysis</a:t>
            </a:r>
          </a:p>
          <a:p>
            <a:pPr marL="742950" lvl="1" indent="-285750">
              <a:buFont typeface="Arial" panose="020B0604020202020204" pitchFamily="34" charset="0"/>
              <a:buChar char="•"/>
            </a:pPr>
            <a:r>
              <a:rPr lang="en-US" dirty="0" smtClean="0"/>
              <a:t>PCA, NMF</a:t>
            </a:r>
          </a:p>
          <a:p>
            <a:pPr lvl="1"/>
            <a:endParaRPr lang="en-US" dirty="0" smtClean="0"/>
          </a:p>
          <a:p>
            <a:pPr marL="285750" indent="-285750">
              <a:buFont typeface="Arial" panose="020B0604020202020204" pitchFamily="34" charset="0"/>
              <a:buChar char="•"/>
            </a:pPr>
            <a:r>
              <a:rPr lang="en-US" dirty="0" smtClean="0"/>
              <a:t>2D XANES Fitting</a:t>
            </a:r>
          </a:p>
          <a:p>
            <a:pPr marL="742950" lvl="1" indent="-285750">
              <a:buFont typeface="Arial" panose="020B0604020202020204" pitchFamily="34" charset="0"/>
              <a:buChar char="•"/>
            </a:pPr>
            <a:r>
              <a:rPr lang="en-US" dirty="0" smtClean="0">
                <a:sym typeface="Wingdings" panose="05000000000000000000" pitchFamily="2" charset="2"/>
              </a:rPr>
              <a:t>Combinatorial method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sym typeface="Wingdings" panose="05000000000000000000" pitchFamily="2" charset="2"/>
              </a:rPr>
              <a:t>Multicolor Maps</a:t>
            </a:r>
          </a:p>
          <a:p>
            <a:pPr marL="285750" indent="-285750">
              <a:buFont typeface="Arial" panose="020B0604020202020204" pitchFamily="34" charset="0"/>
              <a:buChar char="•"/>
            </a:pPr>
            <a:r>
              <a:rPr lang="en-US" dirty="0">
                <a:sym typeface="Wingdings" panose="05000000000000000000" pitchFamily="2" charset="2"/>
              </a:rPr>
              <a:t>XRF Correlation </a:t>
            </a:r>
            <a:r>
              <a:rPr lang="en-US" dirty="0" smtClean="0">
                <a:sym typeface="Wingdings" panose="05000000000000000000" pitchFamily="2" charset="2"/>
              </a:rPr>
              <a:t>analysis (if time) </a:t>
            </a:r>
            <a:endParaRPr lang="en-US" dirty="0">
              <a:sym typeface="Wingdings" panose="05000000000000000000" pitchFamily="2" charset="2"/>
            </a:endParaRPr>
          </a:p>
          <a:p>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76105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7D1F7-31D3-40DB-AA6C-B255949FA49C}"/>
              </a:ext>
            </a:extLst>
          </p:cNvPr>
          <p:cNvSpPr txBox="1">
            <a:spLocks noGrp="1"/>
          </p:cNvSpPr>
          <p:nvPr>
            <p:ph type="title"/>
          </p:nvPr>
        </p:nvSpPr>
        <p:spPr>
          <a:xfrm>
            <a:off x="379413" y="136525"/>
            <a:ext cx="11049000" cy="585370"/>
          </a:xfrm>
          <a:prstGeom prst="rect">
            <a:avLst/>
          </a:prstGeom>
        </p:spPr>
        <p:txBody>
          <a:bodyPr>
            <a:normAutofit/>
          </a:bodyPr>
          <a:lst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a:lstStyle>
          <a:p>
            <a:pPr algn="ctr"/>
            <a:r>
              <a:rPr lang="en-US" sz="3200" b="0" dirty="0" smtClean="0"/>
              <a:t>Example - </a:t>
            </a:r>
            <a:r>
              <a:rPr lang="en-US" sz="3200" b="0" dirty="0"/>
              <a:t>I</a:t>
            </a:r>
            <a:endParaRPr lang="en-US" sz="3200" b="0" dirty="0"/>
          </a:p>
        </p:txBody>
      </p:sp>
      <p:pic>
        <p:nvPicPr>
          <p:cNvPr id="5" name="Picture 4">
            <a:extLst>
              <a:ext uri="{FF2B5EF4-FFF2-40B4-BE49-F238E27FC236}">
                <a16:creationId xmlns:a16="http://schemas.microsoft.com/office/drawing/2014/main" id="{876835D2-0F5E-4243-BE26-73F4B84A67B8}"/>
              </a:ext>
            </a:extLst>
          </p:cNvPr>
          <p:cNvPicPr>
            <a:picLocks noChangeAspect="1"/>
          </p:cNvPicPr>
          <p:nvPr/>
        </p:nvPicPr>
        <p:blipFill>
          <a:blip r:embed="rId3"/>
          <a:stretch>
            <a:fillRect/>
          </a:stretch>
        </p:blipFill>
        <p:spPr>
          <a:xfrm>
            <a:off x="1277202" y="1731959"/>
            <a:ext cx="9786622" cy="3611005"/>
          </a:xfrm>
          <a:prstGeom prst="rect">
            <a:avLst/>
          </a:prstGeom>
        </p:spPr>
      </p:pic>
    </p:spTree>
    <p:extLst>
      <p:ext uri="{BB962C8B-B14F-4D97-AF65-F5344CB8AC3E}">
        <p14:creationId xmlns:p14="http://schemas.microsoft.com/office/powerpoint/2010/main" val="26685705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703BDE7-9300-43C1-99F6-ED9EE1B8490A}"/>
              </a:ext>
            </a:extLst>
          </p:cNvPr>
          <p:cNvSpPr txBox="1">
            <a:spLocks/>
          </p:cNvSpPr>
          <p:nvPr/>
        </p:nvSpPr>
        <p:spPr>
          <a:xfrm>
            <a:off x="248401" y="186078"/>
            <a:ext cx="11739959" cy="814078"/>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n-lt"/>
                <a:ea typeface="+mj-ea"/>
                <a:cs typeface="+mj-cs"/>
              </a:defRPr>
            </a:lvl1pPr>
          </a:lstStyle>
          <a:p>
            <a:r>
              <a:rPr lang="en-US" sz="2800" dirty="0"/>
              <a:t>Nano-spectroscopy to Study the Interaction of Particulate Matter with Alveolar macrophages</a:t>
            </a:r>
          </a:p>
        </p:txBody>
      </p:sp>
      <p:sp>
        <p:nvSpPr>
          <p:cNvPr id="33" name="TextBox 32">
            <a:extLst>
              <a:ext uri="{FF2B5EF4-FFF2-40B4-BE49-F238E27FC236}">
                <a16:creationId xmlns:a16="http://schemas.microsoft.com/office/drawing/2014/main" id="{11F04FDC-8475-4556-9E83-97B0A8B10176}"/>
              </a:ext>
            </a:extLst>
          </p:cNvPr>
          <p:cNvSpPr txBox="1"/>
          <p:nvPr/>
        </p:nvSpPr>
        <p:spPr>
          <a:xfrm>
            <a:off x="248401" y="1381907"/>
            <a:ext cx="11295078" cy="707886"/>
          </a:xfrm>
          <a:prstGeom prst="rect">
            <a:avLst/>
          </a:prstGeom>
          <a:noFill/>
        </p:spPr>
        <p:txBody>
          <a:bodyPr wrap="square" rtlCol="0">
            <a:spAutoFit/>
          </a:bodyPr>
          <a:lstStyle/>
          <a:p>
            <a:pPr algn="ctr"/>
            <a:r>
              <a:rPr lang="en-US" sz="2000" b="1" dirty="0">
                <a:solidFill>
                  <a:srgbClr val="002060"/>
                </a:solidFill>
                <a:latin typeface="Arial" panose="020B0604020202020204" pitchFamily="34" charset="0"/>
                <a:cs typeface="Arial" panose="020B0604020202020204" pitchFamily="34" charset="0"/>
              </a:rPr>
              <a:t>Locate and Characterize nano/sub-micron particles in the single cell macrophages and track the chemical state of the metal</a:t>
            </a:r>
          </a:p>
        </p:txBody>
      </p:sp>
      <p:sp>
        <p:nvSpPr>
          <p:cNvPr id="36" name="TextBox 35">
            <a:extLst>
              <a:ext uri="{FF2B5EF4-FFF2-40B4-BE49-F238E27FC236}">
                <a16:creationId xmlns:a16="http://schemas.microsoft.com/office/drawing/2014/main" id="{4F2E935B-3A51-4CFB-AB35-F3E489696AF3}"/>
              </a:ext>
            </a:extLst>
          </p:cNvPr>
          <p:cNvSpPr txBox="1"/>
          <p:nvPr/>
        </p:nvSpPr>
        <p:spPr>
          <a:xfrm>
            <a:off x="3470224" y="6342814"/>
            <a:ext cx="8644289" cy="369332"/>
          </a:xfrm>
          <a:prstGeom prst="rect">
            <a:avLst/>
          </a:prstGeom>
          <a:solidFill>
            <a:schemeClr val="bg1"/>
          </a:solidFill>
        </p:spPr>
        <p:txBody>
          <a:bodyPr wrap="none" rtlCol="0">
            <a:spAutoFit/>
          </a:bodyPr>
          <a:lstStyle/>
          <a:p>
            <a:r>
              <a:rPr lang="en-US" dirty="0">
                <a:solidFill>
                  <a:srgbClr val="002060"/>
                </a:solidFill>
                <a:latin typeface="Arial" panose="020B0604020202020204" pitchFamily="34" charset="0"/>
                <a:cs typeface="Arial" panose="020B0604020202020204" pitchFamily="34" charset="0"/>
              </a:rPr>
              <a:t>Collaborators: Peggy </a:t>
            </a:r>
            <a:r>
              <a:rPr lang="en-US" dirty="0" err="1">
                <a:solidFill>
                  <a:srgbClr val="002060"/>
                </a:solidFill>
                <a:latin typeface="Arial" panose="020B0604020202020204" pitchFamily="34" charset="0"/>
                <a:cs typeface="Arial" panose="020B0604020202020204" pitchFamily="34" charset="0"/>
              </a:rPr>
              <a:t>O’Day</a:t>
            </a:r>
            <a:r>
              <a:rPr lang="en-US" dirty="0">
                <a:solidFill>
                  <a:srgbClr val="002060"/>
                </a:solidFill>
                <a:latin typeface="Arial" panose="020B0604020202020204" pitchFamily="34" charset="0"/>
                <a:cs typeface="Arial" panose="020B0604020202020204" pitchFamily="34" charset="0"/>
              </a:rPr>
              <a:t>, </a:t>
            </a:r>
            <a:r>
              <a:rPr lang="en-US" b="0" i="0" dirty="0">
                <a:solidFill>
                  <a:srgbClr val="002060"/>
                </a:solidFill>
                <a:effectLst/>
                <a:latin typeface="Arial" panose="020B0604020202020204" pitchFamily="34" charset="0"/>
                <a:cs typeface="Arial" panose="020B0604020202020204" pitchFamily="34" charset="0"/>
              </a:rPr>
              <a:t>Paul Aronstein</a:t>
            </a:r>
            <a:r>
              <a:rPr lang="en-US" dirty="0">
                <a:solidFill>
                  <a:srgbClr val="002060"/>
                </a:solidFill>
                <a:latin typeface="Arial" panose="020B0604020202020204" pitchFamily="34" charset="0"/>
                <a:cs typeface="Arial" panose="020B0604020202020204" pitchFamily="34" charset="0"/>
              </a:rPr>
              <a:t>  (UC-Merced), Hongqiao Zhang (USC)</a:t>
            </a:r>
          </a:p>
        </p:txBody>
      </p:sp>
      <p:pic>
        <p:nvPicPr>
          <p:cNvPr id="13" name="Picture 12">
            <a:extLst>
              <a:ext uri="{FF2B5EF4-FFF2-40B4-BE49-F238E27FC236}">
                <a16:creationId xmlns:a16="http://schemas.microsoft.com/office/drawing/2014/main" id="{549AF148-4AB5-46B4-92F6-F1CA87235C38}"/>
              </a:ext>
            </a:extLst>
          </p:cNvPr>
          <p:cNvPicPr>
            <a:picLocks noChangeAspect="1"/>
          </p:cNvPicPr>
          <p:nvPr/>
        </p:nvPicPr>
        <p:blipFill>
          <a:blip r:embed="rId3"/>
          <a:stretch>
            <a:fillRect/>
          </a:stretch>
        </p:blipFill>
        <p:spPr>
          <a:xfrm>
            <a:off x="374554" y="2328640"/>
            <a:ext cx="11739959" cy="3438756"/>
          </a:xfrm>
          <a:prstGeom prst="rect">
            <a:avLst/>
          </a:prstGeom>
        </p:spPr>
      </p:pic>
      <p:sp>
        <p:nvSpPr>
          <p:cNvPr id="2" name="TextBox 1"/>
          <p:cNvSpPr txBox="1"/>
          <p:nvPr/>
        </p:nvSpPr>
        <p:spPr>
          <a:xfrm>
            <a:off x="2670463" y="2089793"/>
            <a:ext cx="1005403" cy="584775"/>
          </a:xfrm>
          <a:prstGeom prst="rect">
            <a:avLst/>
          </a:prstGeom>
          <a:noFill/>
        </p:spPr>
        <p:txBody>
          <a:bodyPr wrap="none" rtlCol="0">
            <a:spAutoFit/>
          </a:bodyPr>
          <a:lstStyle/>
          <a:p>
            <a:r>
              <a:rPr lang="en-US" sz="3200" dirty="0" smtClean="0"/>
              <a:t>XRF</a:t>
            </a:r>
            <a:endParaRPr lang="en-US" sz="3200" dirty="0"/>
          </a:p>
        </p:txBody>
      </p:sp>
      <p:sp>
        <p:nvSpPr>
          <p:cNvPr id="7" name="TextBox 6"/>
          <p:cNvSpPr txBox="1"/>
          <p:nvPr/>
        </p:nvSpPr>
        <p:spPr>
          <a:xfrm>
            <a:off x="6452005" y="2305236"/>
            <a:ext cx="2886368" cy="369332"/>
          </a:xfrm>
          <a:prstGeom prst="rect">
            <a:avLst/>
          </a:prstGeom>
          <a:noFill/>
        </p:spPr>
        <p:txBody>
          <a:bodyPr wrap="none" rtlCol="0">
            <a:spAutoFit/>
          </a:bodyPr>
          <a:lstStyle/>
          <a:p>
            <a:r>
              <a:rPr lang="en-US" dirty="0" smtClean="0"/>
              <a:t>Differential Phase contrast</a:t>
            </a:r>
            <a:endParaRPr lang="en-US" dirty="0"/>
          </a:p>
        </p:txBody>
      </p:sp>
      <p:sp>
        <p:nvSpPr>
          <p:cNvPr id="8" name="TextBox 7"/>
          <p:cNvSpPr txBox="1"/>
          <p:nvPr/>
        </p:nvSpPr>
        <p:spPr>
          <a:xfrm>
            <a:off x="10044955" y="2312988"/>
            <a:ext cx="1595309" cy="369332"/>
          </a:xfrm>
          <a:prstGeom prst="rect">
            <a:avLst/>
          </a:prstGeom>
          <a:noFill/>
        </p:spPr>
        <p:txBody>
          <a:bodyPr wrap="none" rtlCol="0">
            <a:spAutoFit/>
          </a:bodyPr>
          <a:lstStyle/>
          <a:p>
            <a:r>
              <a:rPr lang="en-US" dirty="0" smtClean="0"/>
              <a:t>Nano-XANES</a:t>
            </a:r>
            <a:endParaRPr lang="en-US" dirty="0"/>
          </a:p>
        </p:txBody>
      </p:sp>
    </p:spTree>
    <p:extLst>
      <p:ext uri="{BB962C8B-B14F-4D97-AF65-F5344CB8AC3E}">
        <p14:creationId xmlns:p14="http://schemas.microsoft.com/office/powerpoint/2010/main" val="789963858"/>
      </p:ext>
    </p:extLst>
  </p:cSld>
  <p:clrMapOvr>
    <a:masterClrMapping/>
  </p:clrMapOvr>
</p:sld>
</file>

<file path=ppt/theme/theme1.xml><?xml version="1.0" encoding="utf-8"?>
<a:theme xmlns:a="http://schemas.openxmlformats.org/drawingml/2006/main" name="BNL">
  <a:themeElements>
    <a:clrScheme name="BNL Color Palette">
      <a:dk1>
        <a:srgbClr val="000000"/>
      </a:dk1>
      <a:lt1>
        <a:srgbClr val="FFFFFF"/>
      </a:lt1>
      <a:dk2>
        <a:srgbClr val="000000"/>
      </a:dk2>
      <a:lt2>
        <a:srgbClr val="FFFFFF"/>
      </a:lt2>
      <a:accent1>
        <a:srgbClr val="105C78"/>
      </a:accent1>
      <a:accent2>
        <a:srgbClr val="00ADDC"/>
      </a:accent2>
      <a:accent3>
        <a:srgbClr val="B2D33B"/>
      </a:accent3>
      <a:accent4>
        <a:srgbClr val="F68B1F"/>
      </a:accent4>
      <a:accent5>
        <a:srgbClr val="B72467"/>
      </a:accent5>
      <a:accent6>
        <a:srgbClr val="FFCD34"/>
      </a:accent6>
      <a:hlink>
        <a:srgbClr val="4881C3"/>
      </a:hlink>
      <a:folHlink>
        <a:srgbClr val="51499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L_PPT_Template_2021_Widescreen_Compressed.potx" id="{3AFFABA9-3A75-472C-B975-70C400B08809}" vid="{25F29842-6D16-4D11-860A-8E865FF300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620A31FBACC4441BB239216AA25948C" ma:contentTypeVersion="2" ma:contentTypeDescription="Create a new document." ma:contentTypeScope="" ma:versionID="fe88a003b8f66398276131d4129e6939">
  <xsd:schema xmlns:xsd="http://www.w3.org/2001/XMLSchema" xmlns:xs="http://www.w3.org/2001/XMLSchema" xmlns:p="http://schemas.microsoft.com/office/2006/metadata/properties" xmlns:ns2="058aa608-0fb3-4ef6-8358-8143e473de45" targetNamespace="http://schemas.microsoft.com/office/2006/metadata/properties" ma:root="true" ma:fieldsID="a64bc9df6b19e40c548fa5a6a03abd69" ns2:_="">
    <xsd:import namespace="058aa608-0fb3-4ef6-8358-8143e473de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8aa608-0fb3-4ef6-8358-8143e473de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2CE954-F4B0-42FE-A4FD-0384C018B429}">
  <ds:schemaRefs>
    <ds:schemaRef ds:uri="http://purl.org/dc/terms/"/>
    <ds:schemaRef ds:uri="http://schemas.openxmlformats.org/package/2006/metadata/core-properties"/>
    <ds:schemaRef ds:uri="058aa608-0fb3-4ef6-8358-8143e473de45"/>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FF16913-4D6F-457A-AB1A-A93D77E146EE}">
  <ds:schemaRefs>
    <ds:schemaRef ds:uri="http://schemas.microsoft.com/sharepoint/v3/contenttype/forms"/>
  </ds:schemaRefs>
</ds:datastoreItem>
</file>

<file path=customXml/itemProps3.xml><?xml version="1.0" encoding="utf-8"?>
<ds:datastoreItem xmlns:ds="http://schemas.openxmlformats.org/officeDocument/2006/customXml" ds:itemID="{EDAF2AFC-6A54-4DB9-A7B8-5F98D2BEB0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8aa608-0fb3-4ef6-8358-8143e473d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BNL_PPT_Template_2021_Widescreen_Compressed</Template>
  <TotalTime>86571</TotalTime>
  <Words>1149</Words>
  <Application>Microsoft Office PowerPoint</Application>
  <PresentationFormat>Widescreen</PresentationFormat>
  <Paragraphs>110</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Times New Roman</vt:lpstr>
      <vt:lpstr>Wingdings</vt:lpstr>
      <vt:lpstr>BNL</vt:lpstr>
      <vt:lpstr>Introduction to PyXRF and XMIDAS Tools At NSLS-II</vt:lpstr>
      <vt:lpstr>X-Ray Scanning Probe Spectromicroscopy</vt:lpstr>
      <vt:lpstr>Hard X-ray Nanoprobe Beamline (HXN) @ NSLS2</vt:lpstr>
      <vt:lpstr>Nano-XRF to Nano-XANES Analysis Workflow </vt:lpstr>
      <vt:lpstr>PyXRF Demo</vt:lpstr>
      <vt:lpstr>Summary of XMIDAS</vt:lpstr>
      <vt:lpstr>XMIDAS Demo</vt:lpstr>
      <vt:lpstr>Example - 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Bowman, Tiffany</dc:creator>
  <cp:lastModifiedBy>Pattammattel, Ajith</cp:lastModifiedBy>
  <cp:revision>1351</cp:revision>
  <dcterms:created xsi:type="dcterms:W3CDTF">2018-11-20T15:13:34Z</dcterms:created>
  <dcterms:modified xsi:type="dcterms:W3CDTF">2022-08-02T14:01:30Z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0x0101008620A31FBACC4441BB239216AA25948C</vt:lpwstr>
  </property>
</Properties>
</file>